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48" r:id="rId2"/>
    <p:sldId id="408" r:id="rId3"/>
    <p:sldId id="444" r:id="rId4"/>
    <p:sldId id="422" r:id="rId5"/>
    <p:sldId id="439" r:id="rId6"/>
    <p:sldId id="440" r:id="rId7"/>
    <p:sldId id="450" r:id="rId8"/>
    <p:sldId id="445" r:id="rId9"/>
    <p:sldId id="446" r:id="rId10"/>
    <p:sldId id="451" r:id="rId11"/>
    <p:sldId id="452" r:id="rId12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238441"/>
    <a:srgbClr val="E6E6E6"/>
    <a:srgbClr val="19502E"/>
    <a:srgbClr val="FFFFFF"/>
    <a:srgbClr val="35663B"/>
    <a:srgbClr val="4B7553"/>
    <a:srgbClr val="D8E0CD"/>
    <a:srgbClr val="80A827"/>
    <a:srgbClr val="7CA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79" autoAdjust="0"/>
  </p:normalViewPr>
  <p:slideViewPr>
    <p:cSldViewPr>
      <p:cViewPr varScale="1">
        <p:scale>
          <a:sx n="81" d="100"/>
          <a:sy n="81" d="100"/>
        </p:scale>
        <p:origin x="96" y="678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8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8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9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6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6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3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075722" y="2496744"/>
            <a:ext cx="1188000" cy="88662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91447" y="2547938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r>
              <a:rPr lang="en-US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от 1,9% </a:t>
            </a: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годовых </a:t>
            </a:r>
            <a:endParaRPr lang="ru-RU" altLang="ru-RU" sz="2400" b="1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696400" y="2496744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119336" y="692696"/>
            <a:ext cx="770485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Почему не стоит откладывать покупку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2" y="1232565"/>
            <a:ext cx="6408712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9" y="988602"/>
            <a:ext cx="4657278" cy="50999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5400" y="2780928"/>
            <a:ext cx="9631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Ограниченное количество привлекательных объектов</a:t>
            </a:r>
            <a:r>
              <a:rPr lang="en-US" sz="2000" spc="-20" dirty="0" smtClean="0">
                <a:latin typeface="Arial" panose="020B0604020202020204" pitchFamily="34" charset="0"/>
                <a:ea typeface="Proxima Nova" charset="0"/>
              </a:rPr>
              <a:t>*</a:t>
            </a:r>
            <a:endParaRPr lang="ru-RU" sz="20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 дома на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сельских территориях пользуются повышенным спросом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61024" y="182441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Прямоугольник 17"/>
          <p:cNvSpPr/>
          <p:nvPr/>
        </p:nvSpPr>
        <p:spPr>
          <a:xfrm>
            <a:off x="623392" y="1700808"/>
            <a:ext cx="9445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С 1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января 2021 года вступят в силу ограничения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Необходимо будет регистрироваться в объекте покупки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Невозможно будет купить квартиру в доме этажностью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более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5 этажей</a:t>
            </a: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61024" y="292416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87368" y="398465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Прямоугольник 21"/>
          <p:cNvSpPr/>
          <p:nvPr/>
        </p:nvSpPr>
        <p:spPr>
          <a:xfrm>
            <a:off x="727668" y="3861048"/>
            <a:ext cx="96311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Уникальные условия для зарплатных и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корпоративных клиентов: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ставка от 1,9%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годовых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минимальным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первоначальным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взнос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10%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сроком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кредита до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2</a:t>
            </a:r>
            <a:r>
              <a:rPr lang="en-US" sz="1400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лет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рограмма сопутствующего кредитования от 5,5% годовых</a:t>
            </a: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738" y="6460468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     Банк готов оказать содействие клиенту в подборе объекта на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сельских территориях (в партнерстве с ЦИАН ) 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479376" y="2204864"/>
            <a:ext cx="10836000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448296" y="1683938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Контакты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23392" y="2485732"/>
            <a:ext cx="4392488" cy="46223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Оформление кредита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15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Никулина Мария Владимировна</a:t>
            </a:r>
            <a:endParaRPr lang="ru-RU" altLang="ru-RU" sz="1600" dirty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АО «Россельхозбанк»</a:t>
            </a:r>
          </a:p>
          <a:p>
            <a:pPr>
              <a:defRPr/>
            </a:pPr>
            <a:endParaRPr lang="en-US" altLang="ru-RU" sz="1000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Тел.</a:t>
            </a:r>
            <a:r>
              <a:rPr lang="en-US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: </a:t>
            </a: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8 (86367) 5-49-27</a:t>
            </a:r>
            <a:r>
              <a:rPr lang="ru-RU" altLang="ru-RU" sz="1600" dirty="0" smtClean="0">
                <a:solidFill>
                  <a:schemeClr val="bg1"/>
                </a:solidFill>
              </a:rPr>
              <a:t>тлн</a:t>
            </a:r>
            <a:endParaRPr lang="ru-RU" altLang="ru-RU" sz="1600" dirty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600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Дополнительный офис № 3349/7/23</a:t>
            </a:r>
            <a:endParaRPr lang="ru-RU" altLang="ru-RU" sz="1600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Г. Красный Сулин, ул. Ленина 18</a:t>
            </a:r>
            <a:endParaRPr lang="ru-RU" altLang="ru-RU" sz="1600" dirty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600" dirty="0"/>
          </a:p>
          <a:p>
            <a:pPr>
              <a:defRPr/>
            </a:pPr>
            <a:endParaRPr lang="ru-RU" altLang="ru-RU" sz="1600" dirty="0" smtClean="0"/>
          </a:p>
          <a:p>
            <a:pPr>
              <a:defRPr/>
            </a:pPr>
            <a:endParaRPr lang="ru-RU" altLang="ru-RU" sz="1600" dirty="0"/>
          </a:p>
          <a:p>
            <a:pPr>
              <a:defRPr/>
            </a:pPr>
            <a:endParaRPr lang="ru-RU" altLang="ru-RU" sz="1600" dirty="0" smtClean="0"/>
          </a:p>
          <a:p>
            <a:pPr>
              <a:defRPr/>
            </a:pPr>
            <a:endParaRPr lang="ru-RU" altLang="ru-RU" sz="1600" dirty="0"/>
          </a:p>
          <a:p>
            <a:pPr>
              <a:defRPr/>
            </a:pPr>
            <a:endParaRPr lang="ru-RU" altLang="ru-RU" sz="1600" dirty="0" smtClean="0"/>
          </a:p>
          <a:p>
            <a:pPr>
              <a:defRPr/>
            </a:pPr>
            <a:endParaRPr lang="ru-RU" altLang="ru-RU" sz="1600" dirty="0"/>
          </a:p>
          <a:p>
            <a:pPr>
              <a:defRPr/>
            </a:pPr>
            <a:endParaRPr lang="ru-RU" altLang="ru-RU" sz="1600" dirty="0" smtClean="0"/>
          </a:p>
          <a:p>
            <a:pPr>
              <a:defRPr/>
            </a:pPr>
            <a:endParaRPr lang="ru-RU" altLang="ru-RU" sz="1600" dirty="0"/>
          </a:p>
          <a:p>
            <a:pPr>
              <a:defRPr/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4312" y="2485732"/>
            <a:ext cx="2595499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 smtClean="0">
                <a:latin typeface="Arial" panose="020B0604020202020204" pitchFamily="34" charset="0"/>
              </a:rPr>
              <a:t>8 </a:t>
            </a:r>
            <a:r>
              <a:rPr lang="en-US" b="1" dirty="0">
                <a:latin typeface="Arial" panose="020B0604020202020204" pitchFamily="34" charset="0"/>
              </a:rPr>
              <a:t>800 200 02 90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5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latin typeface="Arial" panose="020B0604020202020204" pitchFamily="34" charset="0"/>
              </a:rPr>
              <a:t>WWW.SVOEDOM.RU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500" b="1" dirty="0"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latin typeface="Arial" panose="020B0604020202020204" pitchFamily="34" charset="0"/>
              </a:rPr>
              <a:t>WWW.RSHB.RU</a:t>
            </a:r>
          </a:p>
        </p:txBody>
      </p:sp>
    </p:spTree>
    <p:extLst>
      <p:ext uri="{BB962C8B-B14F-4D97-AF65-F5344CB8AC3E}">
        <p14:creationId xmlns:p14="http://schemas.microsoft.com/office/powerpoint/2010/main" val="761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522" y="4180290"/>
            <a:ext cx="5137027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pPr algn="just"/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России. 100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694807" y="4045603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обслуживания во всех регионах страны. Вторая филиальная сеть в России.</a:t>
            </a:r>
            <a:endParaRPr lang="en-US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694807" y="4910391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Fitch и Moody's  присвоили Банку долгосрочные кредитные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рейтинги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694807" y="5789826"/>
            <a:ext cx="373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0724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005537" y="4015663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Oval 20">
            <a:extLst>
              <a:ext uri="{FF2B5EF4-FFF2-40B4-BE49-F238E27FC236}">
                <a16:creationId xmlns:a16="http://schemas.microsoft.com/office/drawing/2014/main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538" y="4867728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834" y="5729947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Изображение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86" y="5842047"/>
            <a:ext cx="37736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7134805" y="5046143"/>
            <a:ext cx="360000" cy="252000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031626" fontAlgn="auto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7067555"/>
              <a:ext cx="12030810" cy="1139788"/>
              <a:chOff x="5730888" y="7525460"/>
              <a:chExt cx="7945342" cy="113978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</a:t>
                </a:r>
                <a:r>
                  <a:rPr lang="ru-RU" sz="900" dirty="0" err="1" smtClean="0">
                    <a:latin typeface="Arial" panose="020B0604020202020204" pitchFamily="34" charset="0"/>
                  </a:rPr>
                  <a:t>Россельхозбанк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308458" y="3916489"/>
              <a:ext cx="3096342" cy="796392"/>
              <a:chOff x="7109671" y="3429151"/>
              <a:chExt cx="2176696" cy="796392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0581" y="3429151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109671" y="3794656"/>
                <a:ext cx="21766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Ростовской области, Краснодарском крае, Ставропольском крае</a:t>
                </a:r>
                <a:endParaRPr lang="ru-RU" sz="11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6744072" y="836712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02128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</a:t>
            </a:r>
            <a:r>
              <a:rPr 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Россельхозбанка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227478"/>
            <a:ext cx="6103931" cy="4315208"/>
          </a:xfrm>
          <a:prstGeom prst="rect">
            <a:avLst/>
          </a:prstGeom>
        </p:spPr>
      </p:pic>
      <p:sp>
        <p:nvSpPr>
          <p:cNvPr id="36" name="object 9"/>
          <p:cNvSpPr txBox="1"/>
          <p:nvPr/>
        </p:nvSpPr>
        <p:spPr>
          <a:xfrm>
            <a:off x="394529" y="1124744"/>
            <a:ext cx="558183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Лучшие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6785" y="1871112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  <a:cs typeface="Proxima Nova" charset="0"/>
              </a:rPr>
              <a:t>Для </a:t>
            </a:r>
            <a:r>
              <a:rPr 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у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частников </a:t>
            </a:r>
            <a:r>
              <a:rPr lang="ru-RU" altLang="ru-RU" sz="1400" b="1" dirty="0">
                <a:solidFill>
                  <a:srgbClr val="19502E"/>
                </a:solidFill>
                <a:latin typeface="Arial" panose="020B0604020202020204" pitchFamily="34" charset="0"/>
              </a:rPr>
              <a:t>зарплатных проектов 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Банка*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399131" y="1682519"/>
            <a:ext cx="486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2532" y="2519184"/>
            <a:ext cx="5649452" cy="2089196"/>
            <a:chOff x="244942" y="2049137"/>
            <a:chExt cx="5649452" cy="1680497"/>
          </a:xfrm>
        </p:grpSpPr>
        <p:sp>
          <p:nvSpPr>
            <p:cNvPr id="29" name="TextBox 28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КВАРТИРЫ ПО ДОГОВОРУ КУПЛИ-ПРОДАЖИ/ДОГОВОРУ УЧАСТИЯ В ДОЛЕВОМ СТРОИТЕЛЬСТВЕ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6950" y="3192212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1,9% </a:t>
              </a:r>
              <a:r>
                <a:rPr lang="ru-RU" b="0" spc="-20" dirty="0" smtClean="0">
                  <a:ea typeface="Proxima Nova" charset="0"/>
                </a:rPr>
                <a:t>- 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02531" y="3197347"/>
            <a:ext cx="5275371" cy="8042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algn="just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ПРИОБРЕТЕНИЕ ЖИЛОГО ДОМА С ЗЕМЕЛЬНЫМ УЧАСТКОМ</a:t>
            </a: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Участники зарплатного проекта - физические лица, получающие заработную плату на счет в Банке и имеющие не менее одного зачисления заработной платы на счет в Банке в 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520259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529" y="4550237"/>
            <a:ext cx="5275371" cy="8042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algn="just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СТРОИТЕЛЬСТВО ЖИЛОГО ДОМА</a:t>
            </a: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531" y="5222352"/>
            <a:ext cx="5577444" cy="668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spc="-20" dirty="0" smtClean="0">
                <a:ea typeface="Proxima Nova" charset="0"/>
              </a:rPr>
              <a:t>2,5% </a:t>
            </a:r>
            <a:r>
              <a:rPr lang="ru-RU" b="0" spc="-20" dirty="0" smtClean="0">
                <a:ea typeface="Proxima Nova" charset="0"/>
              </a:rPr>
              <a:t>- </a:t>
            </a:r>
            <a:r>
              <a:rPr lang="ru-RU" b="0" spc="-20" dirty="0">
                <a:ea typeface="Proxima Nova" charset="0"/>
              </a:rPr>
              <a:t>при наличии личного страхования</a:t>
            </a:r>
          </a:p>
          <a:p>
            <a:pPr marL="0">
              <a:spcBef>
                <a:spcPts val="0"/>
              </a:spcBef>
            </a:pPr>
            <a:r>
              <a:rPr lang="ru-RU" spc="-20" dirty="0" smtClean="0">
                <a:ea typeface="Proxima Nova" charset="0"/>
              </a:rPr>
              <a:t>2,7% </a:t>
            </a:r>
            <a:r>
              <a:rPr lang="ru-RU" b="0" spc="-20" dirty="0" smtClean="0">
                <a:ea typeface="Proxima Nova" charset="0"/>
              </a:rPr>
              <a:t>- </a:t>
            </a:r>
            <a:r>
              <a:rPr lang="ru-RU" b="0" spc="-20" dirty="0">
                <a:ea typeface="Proxima Nova" charset="0"/>
              </a:rPr>
              <a:t>при отсутствии личного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4808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50218" y="98072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Особые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78210" y="1772816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корпоративных клиентов Банка*</a:t>
            </a:r>
          </a:p>
        </p:txBody>
      </p:sp>
      <p:sp>
        <p:nvSpPr>
          <p:cNvPr id="37" name="object 13"/>
          <p:cNvSpPr/>
          <p:nvPr/>
        </p:nvSpPr>
        <p:spPr>
          <a:xfrm>
            <a:off x="409684" y="158700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532" y="2339355"/>
            <a:ext cx="5275371" cy="8042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algn="just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ПРИОБРЕТЕНИЕ КВАРТИРЫ ПО ДОГОВОРУ КУПЛИ-ПРОДАЖИ/ДОГОВОРУ УЧАСТИЯ В ДОЛЕВОМ СТРОИТЕЛЬСТВЕ</a:t>
            </a: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34590" y="3209458"/>
            <a:ext cx="5610272" cy="1488409"/>
            <a:chOff x="244942" y="2049137"/>
            <a:chExt cx="5610272" cy="1197239"/>
          </a:xfrm>
        </p:grpSpPr>
        <p:sp>
          <p:nvSpPr>
            <p:cNvPr id="72" name="TextBox 71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ЖИЛОГО ДОМА С ЗЕМЕЛЬНЫМ УЧАСТКОМ/СТРОИТЕЛЬСТВО ЖИЛОГО ДОМА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2,5%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Работники корпоративных клиентов Банка - сотрудники организаций-клиентов АО «</a:t>
            </a:r>
            <a:r>
              <a:rPr lang="ru-RU" alt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», </a:t>
            </a:r>
            <a:r>
              <a:rPr lang="ru-RU" altLang="ru-RU" sz="1000" u="sng" dirty="0" smtClean="0">
                <a:latin typeface="Arial" panose="020B0604020202020204" pitchFamily="34" charset="0"/>
                <a:ea typeface="Segoe UI" panose="020B0502040204020203" pitchFamily="34" charset="0"/>
              </a:rPr>
              <a:t>не получающие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заработную плату на счет в Банке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в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32431"/>
            <a:ext cx="5381940" cy="38047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359" y="4744975"/>
            <a:ext cx="5275371" cy="8042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algn="just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СТРОИТЕЛЬСТВО ЖИЛОГО ДОМА</a:t>
            </a: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218" y="5265212"/>
            <a:ext cx="5577444" cy="668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spc="-20" dirty="0" smtClean="0">
                <a:ea typeface="Proxima Nova" charset="0"/>
              </a:rPr>
              <a:t>2,7% </a:t>
            </a:r>
            <a:r>
              <a:rPr lang="ru-RU" b="0" spc="-20" dirty="0" smtClean="0">
                <a:ea typeface="Proxima Nova" charset="0"/>
              </a:rPr>
              <a:t>- </a:t>
            </a:r>
            <a:r>
              <a:rPr lang="ru-RU" b="0" spc="-20" dirty="0">
                <a:ea typeface="Proxima Nova" charset="0"/>
              </a:rPr>
              <a:t>при наличии личного страхования</a:t>
            </a:r>
          </a:p>
          <a:p>
            <a:pPr marL="0">
              <a:spcBef>
                <a:spcPts val="0"/>
              </a:spcBef>
            </a:pPr>
            <a:r>
              <a:rPr lang="ru-RU" spc="-20" dirty="0" smtClean="0">
                <a:ea typeface="Proxima Nova" charset="0"/>
              </a:rPr>
              <a:t>3,0% </a:t>
            </a:r>
            <a:r>
              <a:rPr lang="ru-RU" b="0" spc="-20" dirty="0" smtClean="0">
                <a:ea typeface="Proxima Nova" charset="0"/>
              </a:rPr>
              <a:t>- </a:t>
            </a:r>
            <a:r>
              <a:rPr lang="ru-RU" b="0" spc="-20" dirty="0">
                <a:ea typeface="Proxima Nova" charset="0"/>
              </a:rPr>
              <a:t>при отсутствии личного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5921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12118" y="99977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333484" y="156795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878" y="1667889"/>
            <a:ext cx="5856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Уникальная возможность оформить кредит под пониженную ставку на первоначальный взнос или ремонт*</a:t>
            </a:r>
            <a:endParaRPr lang="ru-RU" sz="15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  <a:cs typeface="Proxima Nova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6286" y="2232410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КОРПОРАТИВНЫХ КЛИЕНТОВ БАНКА и работников банка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10" y="6185622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    Запуск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программы сопутствующего кредитования по сниженным ставкам запланирован на ноябрь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2020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г.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Срок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действия специальных условий по потребительскому кредиту до 01.03.2021 г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.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467" y="3043750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ОРГАНИЗАЦИЙ, НАХОДЯЩИХСЯ НА ЗАРПЛАТНОМ ОБСЛУЖИВАНИЕ В БАНКЕ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2876" y="4747454"/>
            <a:ext cx="5719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Условия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endParaRPr lang="en-US" sz="5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Наличие </a:t>
            </a:r>
            <a:r>
              <a:rPr lang="ru-RU" sz="1300" dirty="0">
                <a:latin typeface="Arial" panose="020B0604020202020204" pitchFamily="34" charset="0"/>
              </a:rPr>
              <a:t>на момент заведения </a:t>
            </a:r>
            <a:r>
              <a:rPr lang="ru-RU" sz="1300" dirty="0" smtClean="0">
                <a:latin typeface="Arial" panose="020B0604020202020204" pitchFamily="34" charset="0"/>
              </a:rPr>
              <a:t>сокращенной анкеты/заявки </a:t>
            </a:r>
            <a:r>
              <a:rPr lang="ru-RU" sz="1300" dirty="0">
                <a:latin typeface="Arial" panose="020B0604020202020204" pitchFamily="34" charset="0"/>
              </a:rPr>
              <a:t>на потребительский кредит у </a:t>
            </a:r>
            <a:r>
              <a:rPr lang="ru-RU" sz="1300" dirty="0" smtClean="0">
                <a:latin typeface="Arial" panose="020B0604020202020204" pitchFamily="34" charset="0"/>
              </a:rPr>
              <a:t>клиента </a:t>
            </a:r>
            <a:r>
              <a:rPr lang="ru-RU" sz="1300" dirty="0">
                <a:latin typeface="Arial" panose="020B0604020202020204" pitchFamily="34" charset="0"/>
              </a:rPr>
              <a:t>заведенной в Системе Банка заявки </a:t>
            </a:r>
            <a:r>
              <a:rPr lang="ru-RU" sz="1300" dirty="0" smtClean="0">
                <a:latin typeface="Arial" panose="020B0604020202020204" pitchFamily="34" charset="0"/>
              </a:rPr>
              <a:t>на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Сельскую ипотеку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Заключение договора </a:t>
            </a:r>
            <a:r>
              <a:rPr lang="ru-RU" sz="1300" dirty="0">
                <a:latin typeface="Arial" panose="020B0604020202020204" pitchFamily="34" charset="0"/>
              </a:rPr>
              <a:t>по потребительскому кредиту в единую дату с датой заключения кредитного договора по сельской </a:t>
            </a:r>
            <a:r>
              <a:rPr lang="ru-RU" sz="1300" dirty="0" smtClean="0">
                <a:latin typeface="Arial" panose="020B0604020202020204" pitchFamily="34" charset="0"/>
              </a:rPr>
              <a:t>ипотеке</a:t>
            </a:r>
            <a:endParaRPr lang="ru-RU" sz="13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8308" y="4459379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до 36 мес.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2876" y="3620143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3</a:t>
            </a:r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до 48 мес.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22450" y="4151602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БЮДЖЕТНЫХ ОРГАНИЗАЦИЙ 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/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2843" y="2706452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0</a:t>
            </a:r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до 60 мес.</a:t>
            </a:r>
          </a:p>
        </p:txBody>
      </p:sp>
    </p:spTree>
    <p:extLst>
      <p:ext uri="{BB962C8B-B14F-4D97-AF65-F5344CB8AC3E}">
        <p14:creationId xmlns:p14="http://schemas.microsoft.com/office/powerpoint/2010/main" val="10979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26604"/>
            <a:ext cx="12191999" cy="2206904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234054" y="2975706"/>
            <a:ext cx="5989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Требования к заемщикам</a:t>
            </a:r>
            <a:endParaRPr sz="28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246596" y="3474124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751227" y="2973844"/>
            <a:ext cx="53484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1207" y="3516632"/>
            <a:ext cx="52884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sz="1200" spc="-20" dirty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</a:t>
            </a: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постановке  на </a:t>
            </a: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воинский учет (приписное свидетельство)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787619" y="3474696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64458" y="4780496"/>
            <a:ext cx="5989206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8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41010"/>
              </p:ext>
            </p:extLst>
          </p:nvPr>
        </p:nvGraphicFramePr>
        <p:xfrm>
          <a:off x="191344" y="5272181"/>
          <a:ext cx="6192688" cy="12823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</a:t>
                      </a:r>
                      <a:endParaRPr lang="ru-RU" sz="1200" b="0" kern="1200" spc="-2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</a:t>
                      </a: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на 1 члена семьи, установленной органом местного самоуправления</a:t>
                      </a:r>
                    </a:p>
                  </a:txBody>
                  <a:tcPr marL="32717" marR="32717" marT="16358" marB="1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30689"/>
              </p:ext>
            </p:extLst>
          </p:nvPr>
        </p:nvGraphicFramePr>
        <p:xfrm>
          <a:off x="243579" y="3516249"/>
          <a:ext cx="6140453" cy="12804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40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68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3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</a:t>
                      </a:r>
                      <a:r>
                        <a:rPr lang="en-US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контракта)</a:t>
                      </a:r>
                    </a:p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object 13"/>
          <p:cNvSpPr/>
          <p:nvPr/>
        </p:nvSpPr>
        <p:spPr>
          <a:xfrm>
            <a:off x="217409" y="5227354"/>
            <a:ext cx="374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6135841" y="1258094"/>
            <a:ext cx="5799202" cy="5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9336" y="5712771"/>
            <a:ext cx="575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800" dirty="0" smtClean="0">
                <a:latin typeface="Arial" panose="020B0604020202020204" pitchFamily="34" charset="0"/>
              </a:rPr>
              <a:t>* После </a:t>
            </a:r>
            <a:r>
              <a:rPr lang="ru-RU" sz="800" dirty="0">
                <a:latin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</a:t>
            </a:r>
            <a:r>
              <a:rPr lang="ru-RU" sz="800" dirty="0" smtClean="0">
                <a:latin typeface="Arial" panose="020B0604020202020204" pitchFamily="34" charset="0"/>
              </a:rPr>
              <a:t> регистрации </a:t>
            </a:r>
            <a:r>
              <a:rPr lang="ru-RU" sz="800" dirty="0">
                <a:latin typeface="Arial" panose="020B0604020202020204" pitchFamily="34" charset="0"/>
              </a:rPr>
              <a:t>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800" dirty="0" smtClean="0">
                <a:latin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91344" y="546732"/>
            <a:ext cx="7128792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900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sz="2900"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87209" y="1064752"/>
            <a:ext cx="698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34" y="1244377"/>
            <a:ext cx="5753568" cy="4321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ПОДАЙТЕ ЗАЯВКУ В ОФИСЕ БАНКА ИЛИ НА САЙТЕ «СВОЕ ЖИЛЬЕ»</a:t>
            </a:r>
          </a:p>
          <a:p>
            <a:pPr mar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71475" algn="just">
              <a:spcBef>
                <a:spcPts val="0"/>
              </a:spcBef>
            </a:pPr>
            <a:r>
              <a:rPr lang="ru-RU" altLang="ru-RU" sz="1300" b="0" dirty="0"/>
              <a:t>предъявите паспорт, документы о семейном положении</a:t>
            </a:r>
            <a:r>
              <a:rPr lang="ru-RU" altLang="ru-RU" sz="1300" b="0" dirty="0" smtClean="0"/>
              <a:t>/ наличии </a:t>
            </a:r>
            <a:r>
              <a:rPr lang="ru-RU" altLang="ru-RU" sz="1300" b="0" dirty="0"/>
              <a:t>детей и документы, подтверждающие финансовое состояние и трудовую </a:t>
            </a:r>
            <a:r>
              <a:rPr lang="ru-RU" altLang="ru-RU" sz="1300" b="0" dirty="0" smtClean="0"/>
              <a:t>занятость</a:t>
            </a:r>
          </a:p>
          <a:p>
            <a:pPr marL="371475" algn="just">
              <a:spcBef>
                <a:spcPts val="0"/>
              </a:spcBef>
            </a:pPr>
            <a:endParaRPr lang="ru-RU" altLang="ru-RU" sz="200" b="0" dirty="0"/>
          </a:p>
          <a:p>
            <a:pPr mar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2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ПОСЛЕ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ПОЛУЧЕНИЯ ПОЛОЖИТЕЛЬНОГО РЕШЕНИЯ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        </a:t>
            </a:r>
          </a:p>
          <a:p>
            <a:pPr marL="0" lvl="0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</a:t>
            </a:r>
            <a:r>
              <a:rPr lang="ru-RU" sz="500" spc="-20" dirty="0" smtClean="0">
                <a:solidFill>
                  <a:srgbClr val="19502E"/>
                </a:solidFill>
                <a:ea typeface="Proxima Nova" charset="0"/>
              </a:rPr>
              <a:t>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 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ЗАЯВКЕ НА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КРЕДИТ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lvl="0" algn="just"/>
            <a:r>
              <a:rPr lang="ru-RU" altLang="ru-RU" sz="1300" b="0" dirty="0" smtClean="0"/>
              <a:t>подберите </a:t>
            </a:r>
            <a:r>
              <a:rPr lang="ru-RU" altLang="ru-RU" sz="1300" b="0" dirty="0"/>
              <a:t>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  </a:r>
            <a:r>
              <a:rPr lang="en-US" altLang="ru-RU" sz="1300" b="0" dirty="0"/>
              <a:t>)</a:t>
            </a:r>
            <a:r>
              <a:rPr lang="ru-RU" altLang="ru-RU" sz="1300" b="0" dirty="0"/>
              <a:t>. </a:t>
            </a:r>
            <a:r>
              <a:rPr lang="ru-RU" altLang="ru-RU" sz="1300" b="0" dirty="0" smtClean="0"/>
              <a:t>После </a:t>
            </a:r>
            <a:r>
              <a:rPr lang="ru-RU" altLang="ru-RU" sz="1300" b="0" dirty="0"/>
              <a:t>подбора объекта заявка направляется в МСХ на согласование</a:t>
            </a:r>
            <a:endParaRPr lang="ru-RU" sz="1300" b="0" dirty="0"/>
          </a:p>
          <a:p>
            <a:pPr marL="0" lv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3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В ДЕНЬ ПОЛУЧЕНИЯ КРЕДИТА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algn="just">
              <a:spcBef>
                <a:spcPts val="0"/>
              </a:spcBef>
            </a:pPr>
            <a:r>
              <a:rPr lang="ru-RU" sz="1300" b="0" dirty="0" smtClean="0"/>
              <a:t>принесите </a:t>
            </a:r>
            <a:r>
              <a:rPr lang="ru-RU" sz="1300" b="0" dirty="0"/>
              <a:t>подписанный Договор купли </a:t>
            </a:r>
            <a:r>
              <a:rPr lang="ru-RU" sz="1300" b="0" dirty="0" smtClean="0"/>
              <a:t>продажи/ДДУ/Договор </a:t>
            </a:r>
            <a:r>
              <a:rPr lang="ru-RU" sz="1300" b="0" dirty="0"/>
              <a:t>подряда в офис </a:t>
            </a:r>
            <a:r>
              <a:rPr lang="ru-RU" sz="1300" b="0" dirty="0" smtClean="0"/>
              <a:t>Банка</a:t>
            </a:r>
          </a:p>
          <a:p>
            <a:pPr marL="361950" algn="just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подпишите </a:t>
            </a:r>
            <a:r>
              <a:rPr lang="ru-RU" sz="1300" b="0" dirty="0"/>
              <a:t>кредитно-обеспечительную </a:t>
            </a:r>
            <a:r>
              <a:rPr lang="ru-RU" sz="1300" b="0" dirty="0" smtClean="0"/>
              <a:t>документацию (кредитные средства </a:t>
            </a:r>
            <a:r>
              <a:rPr lang="ru-RU" sz="1300" b="0" dirty="0"/>
              <a:t>будут направлены на </a:t>
            </a:r>
            <a:r>
              <a:rPr lang="ru-RU" sz="1300" b="0" dirty="0" smtClean="0"/>
              <a:t>аккредитив)</a:t>
            </a:r>
          </a:p>
          <a:p>
            <a:pPr marL="361950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зарегистрируйте в </a:t>
            </a:r>
            <a:r>
              <a:rPr lang="ru-RU" sz="1300" b="0" dirty="0"/>
              <a:t>ФРС залог в пользу Банка</a:t>
            </a:r>
            <a:r>
              <a:rPr lang="en-US" sz="1300" b="0" dirty="0" smtClean="0"/>
              <a:t>*</a:t>
            </a:r>
            <a:endParaRPr lang="ru-RU" sz="1300" b="0" dirty="0"/>
          </a:p>
          <a:p>
            <a:pPr marL="342900" indent="-342900">
              <a:spcBef>
                <a:spcPts val="0"/>
              </a:spcBef>
              <a:buFontTx/>
              <a:buAutoNum type="arabicPeriod" startAt="3"/>
            </a:pPr>
            <a:endParaRPr lang="ru-RU" sz="1400" b="0" dirty="0"/>
          </a:p>
          <a:p>
            <a:pPr marL="342900" lvl="0" indent="-342900">
              <a:spcBef>
                <a:spcPts val="0"/>
              </a:spcBef>
              <a:buAutoNum type="arabicPeriod" startAt="3"/>
            </a:pPr>
            <a:endParaRPr lang="ru-RU" sz="1400" b="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0">
              <a:spcBef>
                <a:spcPts val="0"/>
              </a:spcBef>
            </a:pP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1266</Words>
  <Application>Microsoft Office PowerPoint</Application>
  <PresentationFormat>Широкоэкранный</PresentationFormat>
  <Paragraphs>168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Arial Narrow</vt:lpstr>
      <vt:lpstr>Calibri</vt:lpstr>
      <vt:lpstr>Proxima Nova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Ольшевская Анна Викторовна</cp:lastModifiedBy>
  <cp:revision>472</cp:revision>
  <cp:lastPrinted>2020-11-19T06:03:08Z</cp:lastPrinted>
  <dcterms:created xsi:type="dcterms:W3CDTF">2019-11-26T12:29:04Z</dcterms:created>
  <dcterms:modified xsi:type="dcterms:W3CDTF">2020-12-02T08:26:39Z</dcterms:modified>
</cp:coreProperties>
</file>