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6"/>
  </p:notesMasterIdLst>
  <p:sldIdLst>
    <p:sldId id="439" r:id="rId3"/>
    <p:sldId id="423" r:id="rId4"/>
    <p:sldId id="422" r:id="rId5"/>
    <p:sldId id="456" r:id="rId6"/>
    <p:sldId id="458" r:id="rId7"/>
    <p:sldId id="440" r:id="rId8"/>
    <p:sldId id="441" r:id="rId9"/>
    <p:sldId id="443" r:id="rId10"/>
    <p:sldId id="444" r:id="rId11"/>
    <p:sldId id="446" r:id="rId12"/>
    <p:sldId id="460" r:id="rId13"/>
    <p:sldId id="462" r:id="rId14"/>
    <p:sldId id="461" r:id="rId1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1570">
          <p15:clr>
            <a:srgbClr val="A4A3A4"/>
          </p15:clr>
        </p15:guide>
        <p15:guide id="7" pos="3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>
      <p:cViewPr varScale="1">
        <p:scale>
          <a:sx n="81" d="100"/>
          <a:sy n="81" d="100"/>
        </p:scale>
        <p:origin x="108" y="552"/>
      </p:cViewPr>
      <p:guideLst>
        <p:guide orient="horz" pos="2478"/>
        <p:guide pos="1663"/>
        <p:guide orient="horz" pos="3657"/>
        <p:guide pos="1481"/>
        <p:guide orient="horz" pos="4110"/>
        <p:guide orient="horz" pos="1570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8F2B1-34B8-45B6-8A67-8C7ECC6629D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3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6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8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5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5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/>
          </p:cNvSpPr>
          <p:nvPr userDrawn="1"/>
        </p:nvSpPr>
        <p:spPr>
          <a:xfrm>
            <a:off x="11708947" y="6515252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1218082" fontAlgn="base">
              <a:spcBef>
                <a:spcPct val="0"/>
              </a:spcBef>
              <a:spcAft>
                <a:spcPct val="0"/>
              </a:spcAft>
              <a:defRPr/>
            </a:pPr>
            <a:fld id="{42C328C1-A84F-4A39-A664-DBA00541A8C6}" type="slidenum">
              <a:rPr lang="en-US" sz="1217" smtClean="0">
                <a:solidFill>
                  <a:srgbClr val="FFFFFF">
                    <a:lumMod val="50000"/>
                  </a:srgbClr>
                </a:solidFill>
                <a:cs typeface="Arial"/>
              </a:rPr>
              <a:pPr algn="ctr" defTabSz="121808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17" dirty="0">
              <a:solidFill>
                <a:srgbClr val="FFFFFF">
                  <a:lumMod val="50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75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827CD-D4AA-5842-A5CC-C69CF4BAD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BCB81F-BC81-9246-8CCB-4560A8201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F79E5-32BB-5F40-A60C-1B9D43FD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24" y="63436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5BE0B-F8A4-8845-B422-1635F621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75ED9-9403-5248-A15C-A09A4A48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fld id="{64414F61-4B9E-BA46-80BF-6246ACF1E59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0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14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/>
          </p:cNvSpPr>
          <p:nvPr userDrawn="1"/>
        </p:nvSpPr>
        <p:spPr>
          <a:xfrm>
            <a:off x="11708947" y="6515252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defTabSz="1218082" eaLnBrk="1" hangingPunct="1">
              <a:defRPr/>
            </a:pPr>
            <a:fld id="{42C328C1-A84F-4A39-A664-DBA00541A8C6}" type="slidenum">
              <a:rPr lang="en-US" sz="1217" smtClean="0">
                <a:solidFill>
                  <a:srgbClr val="FFFFFF">
                    <a:lumMod val="50000"/>
                  </a:srgbClr>
                </a:solidFill>
                <a:cs typeface="Arial"/>
              </a:rPr>
              <a:pPr algn="ctr" defTabSz="1218082" eaLnBrk="1" hangingPunct="1">
                <a:defRPr/>
              </a:pPr>
              <a:t>‹#›</a:t>
            </a:fld>
            <a:endParaRPr lang="en-US" sz="1217" dirty="0">
              <a:solidFill>
                <a:srgbClr val="FFFFFF">
                  <a:lumMod val="50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1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11482" cy="6928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027" y="1642534"/>
            <a:ext cx="10363200" cy="1099609"/>
          </a:xfrm>
        </p:spPr>
        <p:txBody>
          <a:bodyPr anchor="b">
            <a:normAutofit/>
          </a:bodyPr>
          <a:lstStyle>
            <a:lvl1pPr algn="l">
              <a:defRPr sz="3199" b="1" cap="none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738" y="534398"/>
            <a:ext cx="405619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87028" y="534399"/>
            <a:ext cx="5051772" cy="63394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6317" y="2936877"/>
            <a:ext cx="10363909" cy="2989263"/>
          </a:xfrm>
        </p:spPr>
        <p:txBody>
          <a:bodyPr numCol="2">
            <a:normAutofit/>
          </a:bodyPr>
          <a:lstStyle>
            <a:lvl1pPr marL="241246" marR="0" indent="-217968" algn="l" defTabSz="6094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33"/>
              </a:spcAft>
              <a:buClrTx/>
              <a:buSzPct val="100000"/>
              <a:buFontTx/>
              <a:buBlip>
                <a:blip r:embed="rId4"/>
              </a:buBlip>
              <a:tabLst/>
              <a:defRPr sz="1700" baseline="0"/>
            </a:lvl1pPr>
          </a:lstStyle>
          <a:p>
            <a:pPr lvl="0"/>
            <a:r>
              <a:rPr lang="ru-RU" dirty="0"/>
              <a:t>Содержание раздела презентации</a:t>
            </a:r>
          </a:p>
          <a:p>
            <a:pPr lvl="0"/>
            <a:r>
              <a:rPr lang="ru-RU" dirty="0"/>
              <a:t>Содержание раздела презентации</a:t>
            </a:r>
          </a:p>
          <a:p>
            <a:pPr marL="241246" marR="0" lvl="0" indent="-217968" algn="l" defTabSz="6094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/>
              <a:t>Содержание раздела презентации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13400" y="2835279"/>
            <a:ext cx="11609544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9"/>
            <a:ext cx="168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1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89" y="205673"/>
            <a:ext cx="7762474" cy="718038"/>
          </a:xfrm>
        </p:spPr>
        <p:txBody>
          <a:bodyPr anchor="t">
            <a:normAutofit/>
          </a:bodyPr>
          <a:lstStyle>
            <a:lvl1pPr>
              <a:defRPr sz="210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92" y="1274550"/>
            <a:ext cx="11062069" cy="499925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998112" y="338993"/>
            <a:ext cx="2844800" cy="545295"/>
          </a:xfrm>
          <a:prstGeom prst="rect">
            <a:avLst/>
          </a:prstGeom>
        </p:spPr>
        <p:txBody>
          <a:bodyPr vert="horz" lIns="121917" tIns="60958" rIns="121917" bIns="60958" rtlCol="0" anchor="t"/>
          <a:lstStyle>
            <a:lvl1pPr algn="r"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Обзорная презентация по проекту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«Название проекта»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68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3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A578949-9F70-464F-A9C6-A5A7A44B0193}" type="datetimeFigureOut">
              <a:rPr lang="ru-RU" smtClean="0">
                <a:solidFill>
                  <a:srgbClr val="000000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02.12.2020</a:t>
            </a:fld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5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12/2/2020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51299-FE2A-5D41-B961-DF2582F9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6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55BB2E-90BD-2C42-A8ED-FAEA3B2B3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324" y="1835150"/>
            <a:ext cx="110394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B8F2C-432F-5544-AE9C-5246E357E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5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414F61-4B9E-BA46-80BF-6246ACF1E59F}" type="slidenum">
              <a:rPr lang="ru-RU" smtClean="0">
                <a:solidFill>
                  <a:srgbClr val="000000">
                    <a:tint val="75000"/>
                  </a:srgb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171" y="213545"/>
            <a:ext cx="1965503" cy="4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6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Montserrat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7%D0%BE%D0%B2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ru.wikipedia.org/wiki/%D0%95%D0%BB%D0%B8%D0%B7%D0%B0%D0%B2%D0%B5%D1%82%D0%B8%D0%BD%D1%81%D0%BA%D0%BE%D0%B5_%D1%81%D0%B5%D0%BB%D1%8C%D1%81%D0%BA%D0%BE%D0%B5_%D0%BF%D0%BE%D1%81%D0%B5%D0%BB%D0%B5%D0%BD%D0%B8%D0%B5_%D0%A0%D0%BE%D1%81%D1%82%D0%BE%D0%B2%D1%81%D0%BA%D0%BE%D0%B9_%D0%BE%D0%B1%D0%BB%D0%B0%D1%81%D1%82%D0%B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0%D0%BE%D1%81%D1%82%D0%BE%D0%B2%D1%81%D0%BA%D0%B0%D1%8F_%D0%BE%D0%B1%D0%BB%D0%B0%D1%81%D1%82%D1%8C" TargetMode="External"/><Relationship Id="rId5" Type="http://schemas.openxmlformats.org/officeDocument/2006/relationships/hyperlink" Target="https://ru.wikipedia.org/wiki/%D0%90%D0%B7%D0%BE%D0%B2%D1%81%D0%BA%D0%B8%D0%B9_%D1%80%D0%B0%D0%B9%D0%BE%D0%BD" TargetMode="External"/><Relationship Id="rId10" Type="http://schemas.openxmlformats.org/officeDocument/2006/relationships/image" Target="../media/image21.jpg"/><Relationship Id="rId4" Type="http://schemas.openxmlformats.org/officeDocument/2006/relationships/hyperlink" Target="https://ru.wikipedia.org/wiki/%D0%A1%D1%82%D0%B0%D0%BD%D0%B8%D1%86%D0%B0" TargetMode="External"/><Relationship Id="rId9" Type="http://schemas.openxmlformats.org/officeDocument/2006/relationships/hyperlink" Target="https://ru.wikipedia.org/wiki/%D0%95%D1%80%D0%B8%D0%B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9%D0%B5%D0%BF%D0%BA%D0%B8%D0%BD%D1%81%D0%BA%D0%B8%D0%B9_%D0%BB%D0%B5%D1%81" TargetMode="External"/><Relationship Id="rId13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hyperlink" Target="https://ru.wikipedia.org/wiki/%D0%A1%D0%B5%D0%B2%D0%B5%D1%80%D0%BD%D1%8B%D0%B9_%D0%B6%D0%B8%D0%BB%D0%BE%D0%B9_%D0%BC%D0%B0%D1%81%D1%81%D0%B8%D0%B2_(%D0%A0%D0%BE%D1%81%D1%82%D0%BE%D0%B2-%D0%BD%D0%B0-%D0%94%D0%BE%D0%BD%D1%83)" TargetMode="External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9%D0%B5%D0%BF%D0%BA%D0%B8%D0%BD%D1%81%D0%BA%D0%BE%D0%B5_%D1%81%D0%B5%D0%BB%D1%8C%D1%81%D0%BA%D0%BE%D0%B5_%D0%BF%D0%BE%D1%81%D0%B5%D0%BB%D0%B5%D0%BD%D0%B8%D0%B5" TargetMode="External"/><Relationship Id="rId11" Type="http://schemas.openxmlformats.org/officeDocument/2006/relationships/hyperlink" Target="https://ru.wikipedia.org/w/index.php?title=%D0%91%D0%B0%D0%BB%D0%BA%D0%B0_%D0%A2%D0%B5%D0%BC%D0%B5%D1%80%D0%BD%D0%B8%D0%BA&amp;action=edit&amp;redlink=1" TargetMode="External"/><Relationship Id="rId5" Type="http://schemas.openxmlformats.org/officeDocument/2006/relationships/hyperlink" Target="https://ru.wikipedia.org/wiki/%D0%A0%D0%BE%D1%81%D1%82%D0%BE%D0%B2%D1%81%D0%BA%D0%B0%D1%8F_%D0%BE%D0%B1%D0%BB%D0%B0%D1%81%D1%82%D1%8C" TargetMode="External"/><Relationship Id="rId10" Type="http://schemas.openxmlformats.org/officeDocument/2006/relationships/hyperlink" Target="https://ru.wikipedia.org/wiki/%D0%A0%D0%BE%D1%81%D1%82%D0%BE%D0%B2-%D0%BD%D0%B0-%D0%94%D0%BE%D0%BD%D1%83" TargetMode="External"/><Relationship Id="rId4" Type="http://schemas.openxmlformats.org/officeDocument/2006/relationships/hyperlink" Target="https://ru.wikipedia.org/wiki/%D0%90%D0%BA%D1%81%D0%B0%D0%B9%D1%81%D0%BA%D0%B8%D0%B9_%D1%80%D0%B0%D0%B9%D0%BE%D0%BD" TargetMode="External"/><Relationship Id="rId9" Type="http://schemas.openxmlformats.org/officeDocument/2006/relationships/hyperlink" Target="https://ru.wikipedia.org/wiki/%D0%9E%D1%81%D0%BE%D0%B1%D0%BE_%D0%BE%D1%85%D1%80%D0%B0%D0%BD%D1%8F%D0%B5%D0%BC%D1%8B%D0%B5_%D0%BF%D1%80%D0%B8%D1%80%D0%BE%D0%B4%D0%BD%D1%8B%D0%B5_%D1%82%D0%B5%D1%80%D1%80%D0%B8%D1%82%D0%BE%D1%80%D0%B8%D0%B8_%D0%A0%D0%BE%D1%81%D1%81%D0%B8%D0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2%D0%BE%D0%B2-%D0%BD%D0%B0-%D0%94%D0%BE%D0%BD%D1%83" TargetMode="External"/><Relationship Id="rId13" Type="http://schemas.openxmlformats.org/officeDocument/2006/relationships/hyperlink" Target="https://ru.wikipedia.org/wiki/%D0%A1%D1%82%D0%B0%D1%80%D0%BE%D1%87%D0%B5%D1%80%D0%BA%D0%B0%D1%81%D1%81%D0%BA%D0%B8%D0%B9_%D0%B8%D1%81%D1%82%D0%BE%D1%80%D0%B8%D0%BA%D0%BE-%D0%B0%D1%80%D1%85%D0%B8%D1%82%D0%B5%D0%BA%D1%82%D1%83%D1%80%D0%BD%D1%8B%D0%B9_%D0%BC%D1%83%D0%B7%D0%B5%D0%B9-%D0%B7%D0%B0%D0%BF%D0%BE%D0%B2%D0%B5%D0%B4%D0%BD%D0%B8%D0%BA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ru.wikipedia.org/wiki/%D0%94%D0%BE%D0%BD" TargetMode="External"/><Relationship Id="rId12" Type="http://schemas.openxmlformats.org/officeDocument/2006/relationships/hyperlink" Target="https://ru.wikipedia.org/wiki/%D0%94%D0%BE%D0%BD%D1%81%D0%BA%D0%BE%D0%B9_%D0%A1%D1%82%D0%B0%D1%80%D0%BE%D1%87%D0%B5%D1%80%D0%BA%D0%B0%D1%81%D1%81%D0%BA%D0%B8%D0%B9_%D0%BC%D0%BE%D0%BD%D0%B0%D1%81%D1%82%D1%8B%D1%80%D1%8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0%D0%BE%D1%81%D1%82%D0%BE%D0%B2%D1%81%D0%BA%D0%B0%D1%8F_%D0%BE%D0%B1%D0%BB%D0%B0%D1%81%D1%82%D1%8C" TargetMode="External"/><Relationship Id="rId11" Type="http://schemas.openxmlformats.org/officeDocument/2006/relationships/hyperlink" Target="https://ru.wikipedia.org/wiki/%D0%9F%D0%BB%D0%B0%D1%82%D0%BE%D0%B2,_%D0%9C%D0%B0%D1%82%D0%B2%D0%B5%D0%B9_%D0%98%D0%B2%D0%B0%D0%BD%D0%BE%D0%B2%D0%B8%D1%87" TargetMode="External"/><Relationship Id="rId5" Type="http://schemas.openxmlformats.org/officeDocument/2006/relationships/hyperlink" Target="https://ru.wikipedia.org/wiki/%D0%90%D0%BA%D1%81%D0%B0%D0%B9%D1%81%D0%BA%D0%B8%D0%B9_%D1%80%D0%B0%D0%B9%D0%BE%D0%BD" TargetMode="External"/><Relationship Id="rId15" Type="http://schemas.openxmlformats.org/officeDocument/2006/relationships/image" Target="../media/image19.jpg"/><Relationship Id="rId10" Type="http://schemas.openxmlformats.org/officeDocument/2006/relationships/hyperlink" Target="https://ru.wikipedia.org/wiki/%D0%94%D0%BE%D0%BD%D1%81%D0%BA%D0%BE%D0%B5_%D0%BA%D0%B0%D0%B7%D0%B0%D1%87%D0%B5%D1%81%D1%82%D0%B2%D0%BE" TargetMode="External"/><Relationship Id="rId4" Type="http://schemas.openxmlformats.org/officeDocument/2006/relationships/hyperlink" Target="https://ru.wikipedia.org/wiki/%D0%A1%D1%82%D0%B0%D0%BD%D0%B8%D1%86%D0%B0" TargetMode="External"/><Relationship Id="rId9" Type="http://schemas.openxmlformats.org/officeDocument/2006/relationships/hyperlink" Target="https://ru.wikipedia.org/wiki/%D0%A1%D1%82%D0%B0%D1%80%D0%BE%D1%87%D0%B5%D1%80%D0%BA%D0%B0%D1%81%D1%81%D0%BA%D0%BE%D0%B5_%D1%81%D0%B5%D0%BB%D1%8C%D1%81%D0%BA%D0%BE%D0%B5_%D0%BF%D0%BE%D1%81%D0%B5%D0%BB%D0%B5%D0%BD%D0%B8%D0%B5_%D0%A0%D0%BE%D1%81%D1%82%D0%BE%D0%B2%D1%81%D0%BA%D0%BE%D0%B9_%D0%BE%D0%B1%D0%BB%D0%B0%D1%81%D1%82%D0%B8" TargetMode="External"/><Relationship Id="rId14" Type="http://schemas.openxmlformats.org/officeDocument/2006/relationships/hyperlink" Target="https://ru.wikipedia.org/w/index.php?title=%D0%A4%D0%B5%D1%81%D1%82%D0%B8%D0%B2%D0%B0%D0%BB%D1%8C_%D0%BA%D0%B0%D0%B7%D0%B0%D1%87%D1%8C%D0%B5%D0%B9_%D0%BA%D1%83%D0%BB%D1%8C%D1%82%D1%83%D1%80%D1%8B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3"/>
            <a:ext cx="121920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u="sng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ru-RU" sz="2400" b="1" u="none" dirty="0" smtClean="0"/>
              <a:t>НЕДВИЖИМОСТЬ В РОСТ</a:t>
            </a:r>
            <a:r>
              <a:rPr lang="ru-RU" sz="2400" b="1" u="none" dirty="0"/>
              <a:t>О</a:t>
            </a:r>
            <a:r>
              <a:rPr lang="ru-RU" sz="2400" b="1" u="none" dirty="0" smtClean="0"/>
              <a:t>ВСКОЙ ОБЛАСТИ</a:t>
            </a:r>
            <a:r>
              <a:rPr lang="ru-RU" sz="2400" u="none" dirty="0" smtClean="0"/>
              <a:t> </a:t>
            </a:r>
          </a:p>
          <a:p>
            <a:pPr algn="ctr"/>
            <a:r>
              <a:rPr lang="ru-RU" sz="2400" u="none" dirty="0" smtClean="0"/>
              <a:t>по </a:t>
            </a:r>
            <a:r>
              <a:rPr lang="ru-RU" sz="2400" u="none" dirty="0"/>
              <a:t>программе сельская ипотека </a:t>
            </a:r>
            <a:r>
              <a:rPr lang="ru-RU" sz="2400" u="none" dirty="0" smtClean="0"/>
              <a:t>от 1,9% </a:t>
            </a:r>
            <a:r>
              <a:rPr lang="ru-RU" sz="2400" u="none" dirty="0"/>
              <a:t>годовых</a:t>
            </a:r>
          </a:p>
        </p:txBody>
      </p:sp>
      <p:pic>
        <p:nvPicPr>
          <p:cNvPr id="5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" y="6021288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>
          <a:xfrm>
            <a:off x="10001" y="1484784"/>
            <a:ext cx="12181999" cy="41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5954845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Станица Вёшенская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05618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05618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5618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992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99244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365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01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29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8212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87909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7185" y="1124744"/>
            <a:ext cx="112614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Станица Вёшенская расположена на левом берегу реки Дон. Это родина нобелевского лауреата Михаила Александровича Шолохова, благодаря которому и прославился этот казачий край.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достопримечательностью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станицы является дом-музей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писателя.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происходит большой праздник - фестиваль "Шолоховская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весна",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который приезжают много гостей, артистов и знаменитостей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Вёшенская - это одна из  самых красивых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спокойных станиц Ростовской области, 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количеством достопримечательностей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богатой  природой.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5" y="3105834"/>
            <a:ext cx="34125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Шолоховского района — более 2,5 тыс. квадратных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километров, в которую входят станицы такие как Вёшенская и Базковская ,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многие другие хутора, в которых Вы можете  приобрести объект недвижимости на исторической-казачьей родине с программой «Сельская Ипотека»  от 1,9 % годовых.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867115"/>
            <a:ext cx="7632848" cy="39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5954845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/>
              <a:t>Станица </a:t>
            </a:r>
            <a:r>
              <a:rPr lang="ru-RU" dirty="0" smtClean="0"/>
              <a:t>Елизаветинская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05618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05618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5618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992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99244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365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01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29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8212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87909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0685" y="901734"/>
            <a:ext cx="112614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Елизаветинская (ранее Елизаветовская) —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Станица"/>
              </a:rPr>
              <a:t>станица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Азовский район"/>
              </a:rPr>
              <a:t>Азовском районе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Ростовская область"/>
              </a:rPr>
              <a:t>Ростовской области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Елизаветинское сельское поселение Ростовской области"/>
              </a:rPr>
              <a:t>Елизаветинского сельского поселения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имеет не только казачий дух, но памятники архитектуры XIX — начала XX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веков.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станица на острове в 4 км восточнее города 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Азов"/>
              </a:rPr>
              <a:t>Азова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году впервые за всю историю существования станицы был построен мост через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Ерик"/>
              </a:rPr>
              <a:t>ерик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Казачий  который позволил связать автомобильным движением находящуюся на острове станицу с другими населёнными пунктами и прямой дорогой на город Ростов-на-Дону. В станице много памятников казачьей славы, а так же  ежегодно проходит донской фольклорный фестиваль и праздник донской ухи.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5" y="3105834"/>
            <a:ext cx="3412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4" y="3218205"/>
            <a:ext cx="528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Елизаветинскому сельскому поселению относятся  хутор Обуховка, Городище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Казачий Ерик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Колузаево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Коса, Курган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станица Елизаветинская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 которых Вы можете найти домик своей мечты или построить с «Сельской ипотекой»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r="5703" b="11092"/>
          <a:stretch/>
        </p:blipFill>
        <p:spPr>
          <a:xfrm>
            <a:off x="5706375" y="2856675"/>
            <a:ext cx="6294281" cy="40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6135841" y="1258094"/>
            <a:ext cx="5799202" cy="51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9336" y="5712771"/>
            <a:ext cx="57573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800" dirty="0" smtClean="0">
                <a:latin typeface="Arial" panose="020B0604020202020204" pitchFamily="34" charset="0"/>
              </a:rPr>
              <a:t>* После </a:t>
            </a:r>
            <a:r>
              <a:rPr lang="ru-RU" sz="800" dirty="0">
                <a:latin typeface="Arial" panose="020B0604020202020204" pitchFamily="34" charset="0"/>
              </a:rPr>
              <a:t>регистрации ДДУ денежные средства с аккредитива будут направлены на счет застройщика. После </a:t>
            </a:r>
            <a:r>
              <a:rPr lang="ru-RU" sz="800" dirty="0" smtClean="0">
                <a:latin typeface="Arial" panose="020B0604020202020204" pitchFamily="34" charset="0"/>
              </a:rPr>
              <a:t> регистрации </a:t>
            </a:r>
            <a:r>
              <a:rPr lang="ru-RU" sz="800" dirty="0">
                <a:latin typeface="Arial" panose="020B0604020202020204" pitchFamily="34" charset="0"/>
              </a:rPr>
              <a:t>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800" dirty="0" smtClean="0">
                <a:latin typeface="Arial" panose="020B0604020202020204" pitchFamily="34" charset="0"/>
              </a:rPr>
              <a:t>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91344" y="546732"/>
            <a:ext cx="7128792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2900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sz="2900"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87209" y="1064752"/>
            <a:ext cx="6984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34" y="1244377"/>
            <a:ext cx="5753568" cy="4321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ПОДАЙТЕ ЗАЯВКУ В ОФИСЕ БАНКА ИЛИ НА САЙТЕ «СВОЕ ЖИЛЬЕ»</a:t>
            </a:r>
          </a:p>
          <a:p>
            <a:pPr mar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71475" algn="just">
              <a:spcBef>
                <a:spcPts val="0"/>
              </a:spcBef>
            </a:pPr>
            <a:r>
              <a:rPr lang="ru-RU" altLang="ru-RU" sz="1300" b="0" dirty="0"/>
              <a:t>предъявите паспорт, документы о семейном положении</a:t>
            </a:r>
            <a:r>
              <a:rPr lang="ru-RU" altLang="ru-RU" sz="1300" b="0" dirty="0" smtClean="0"/>
              <a:t>/ наличии </a:t>
            </a:r>
            <a:r>
              <a:rPr lang="ru-RU" altLang="ru-RU" sz="1300" b="0" dirty="0"/>
              <a:t>детей и документы, подтверждающие финансовое состояние и трудовую </a:t>
            </a:r>
            <a:r>
              <a:rPr lang="ru-RU" altLang="ru-RU" sz="1300" b="0" dirty="0" smtClean="0"/>
              <a:t>занятость</a:t>
            </a:r>
          </a:p>
          <a:p>
            <a:pPr marL="371475" algn="just">
              <a:spcBef>
                <a:spcPts val="0"/>
              </a:spcBef>
            </a:pPr>
            <a:endParaRPr lang="ru-RU" altLang="ru-RU" sz="200" b="0" dirty="0"/>
          </a:p>
          <a:p>
            <a:pPr marL="0">
              <a:spcBef>
                <a:spcPts val="0"/>
              </a:spcBef>
            </a:pPr>
            <a:endParaRPr lang="ru-RU" sz="10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42900" lvl="0" indent="-342900">
              <a:spcBef>
                <a:spcPts val="0"/>
              </a:spcBef>
              <a:buAutoNum type="arabicPeriod" startAt="2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ПОСЛЕ </a:t>
            </a:r>
            <a:r>
              <a:rPr lang="ru-RU" sz="1400" spc="-20" dirty="0">
                <a:solidFill>
                  <a:srgbClr val="19502E"/>
                </a:solidFill>
                <a:ea typeface="Proxima Nova" charset="0"/>
              </a:rPr>
              <a:t>ПОЛУЧЕНИЯ ПОЛОЖИТЕЛЬНОГО РЕШЕНИЯ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               </a:t>
            </a:r>
          </a:p>
          <a:p>
            <a:pPr marL="0" lvl="0">
              <a:spcBef>
                <a:spcPts val="0"/>
              </a:spcBef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       </a:t>
            </a:r>
            <a:r>
              <a:rPr lang="ru-RU" sz="500" spc="-20" dirty="0" smtClean="0">
                <a:solidFill>
                  <a:srgbClr val="19502E"/>
                </a:solidFill>
                <a:ea typeface="Proxima Nova" charset="0"/>
              </a:rPr>
              <a:t>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ПО  </a:t>
            </a:r>
            <a:r>
              <a:rPr lang="ru-RU" sz="1400" spc="-20" dirty="0">
                <a:solidFill>
                  <a:srgbClr val="19502E"/>
                </a:solidFill>
                <a:ea typeface="Proxima Nova" charset="0"/>
              </a:rPr>
              <a:t>ЗАЯВКЕ НА </a:t>
            </a: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КРЕДИТ</a:t>
            </a:r>
          </a:p>
          <a:p>
            <a:pPr marL="0" lv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61950" lvl="0" algn="just"/>
            <a:r>
              <a:rPr lang="ru-RU" altLang="ru-RU" sz="1300" b="0" dirty="0" smtClean="0"/>
              <a:t>подберите </a:t>
            </a:r>
            <a:r>
              <a:rPr lang="ru-RU" altLang="ru-RU" sz="1300" b="0" dirty="0"/>
              <a:t>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  </a:r>
            <a:r>
              <a:rPr lang="en-US" altLang="ru-RU" sz="1300" b="0" dirty="0"/>
              <a:t>)</a:t>
            </a:r>
            <a:r>
              <a:rPr lang="ru-RU" altLang="ru-RU" sz="1300" b="0" dirty="0"/>
              <a:t>. </a:t>
            </a:r>
            <a:r>
              <a:rPr lang="ru-RU" altLang="ru-RU" sz="1300" b="0" dirty="0" smtClean="0"/>
              <a:t>После </a:t>
            </a:r>
            <a:r>
              <a:rPr lang="ru-RU" altLang="ru-RU" sz="1300" b="0" dirty="0"/>
              <a:t>подбора объекта заявка направляется в МСХ на согласование</a:t>
            </a:r>
            <a:endParaRPr lang="ru-RU" sz="1300" b="0" dirty="0"/>
          </a:p>
          <a:p>
            <a:pPr marL="0" lvl="0">
              <a:spcBef>
                <a:spcPts val="0"/>
              </a:spcBef>
            </a:pPr>
            <a:endParaRPr lang="ru-RU" sz="10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42900" lvl="0" indent="-342900">
              <a:spcBef>
                <a:spcPts val="0"/>
              </a:spcBef>
              <a:buAutoNum type="arabicPeriod" startAt="3"/>
            </a:pPr>
            <a:r>
              <a:rPr lang="ru-RU" sz="1400" spc="-20" dirty="0" smtClean="0">
                <a:solidFill>
                  <a:srgbClr val="19502E"/>
                </a:solidFill>
                <a:ea typeface="Proxima Nova" charset="0"/>
              </a:rPr>
              <a:t>В ДЕНЬ ПОЛУЧЕНИЯ КРЕДИТА</a:t>
            </a:r>
          </a:p>
          <a:p>
            <a:pPr marL="0" lvl="0">
              <a:spcBef>
                <a:spcPts val="0"/>
              </a:spcBef>
            </a:pPr>
            <a:endParaRPr lang="ru-RU" sz="50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361950" algn="just">
              <a:spcBef>
                <a:spcPts val="0"/>
              </a:spcBef>
            </a:pPr>
            <a:r>
              <a:rPr lang="ru-RU" sz="1300" b="0" dirty="0" smtClean="0"/>
              <a:t>принесите </a:t>
            </a:r>
            <a:r>
              <a:rPr lang="ru-RU" sz="1300" b="0" dirty="0"/>
              <a:t>подписанный Договор купли </a:t>
            </a:r>
            <a:r>
              <a:rPr lang="ru-RU" sz="1300" b="0" dirty="0" smtClean="0"/>
              <a:t>продажи/ДДУ/Договор </a:t>
            </a:r>
            <a:r>
              <a:rPr lang="ru-RU" sz="1300" b="0" dirty="0"/>
              <a:t>подряда в офис </a:t>
            </a:r>
            <a:r>
              <a:rPr lang="ru-RU" sz="1300" b="0" dirty="0" smtClean="0"/>
              <a:t>Банка</a:t>
            </a:r>
          </a:p>
          <a:p>
            <a:pPr marL="361950" algn="just">
              <a:spcBef>
                <a:spcPts val="0"/>
              </a:spcBef>
            </a:pPr>
            <a:endParaRPr lang="ru-RU" sz="200" b="0" dirty="0" smtClean="0"/>
          </a:p>
          <a:p>
            <a:pPr marL="361950">
              <a:spcBef>
                <a:spcPts val="0"/>
              </a:spcBef>
            </a:pPr>
            <a:r>
              <a:rPr lang="ru-RU" sz="1300" b="0" dirty="0" smtClean="0"/>
              <a:t>подпишите </a:t>
            </a:r>
            <a:r>
              <a:rPr lang="ru-RU" sz="1300" b="0" dirty="0"/>
              <a:t>кредитно-обеспечительную </a:t>
            </a:r>
            <a:r>
              <a:rPr lang="ru-RU" sz="1300" b="0" dirty="0" smtClean="0"/>
              <a:t>документацию (кредитные средства </a:t>
            </a:r>
            <a:r>
              <a:rPr lang="ru-RU" sz="1300" b="0" dirty="0"/>
              <a:t>будут направлены на </a:t>
            </a:r>
            <a:r>
              <a:rPr lang="ru-RU" sz="1300" b="0" dirty="0" smtClean="0"/>
              <a:t>аккредитив)</a:t>
            </a:r>
          </a:p>
          <a:p>
            <a:pPr marL="361950">
              <a:spcBef>
                <a:spcPts val="0"/>
              </a:spcBef>
            </a:pPr>
            <a:endParaRPr lang="ru-RU" sz="200" b="0" dirty="0" smtClean="0"/>
          </a:p>
          <a:p>
            <a:pPr marL="361950">
              <a:spcBef>
                <a:spcPts val="0"/>
              </a:spcBef>
            </a:pPr>
            <a:r>
              <a:rPr lang="ru-RU" sz="1300" b="0" dirty="0" smtClean="0"/>
              <a:t>зарегистрируйте в </a:t>
            </a:r>
            <a:r>
              <a:rPr lang="ru-RU" sz="1300" b="0" dirty="0"/>
              <a:t>ФРС залог в пользу Банка</a:t>
            </a:r>
            <a:r>
              <a:rPr lang="en-US" sz="1300" b="0" dirty="0" smtClean="0"/>
              <a:t>*</a:t>
            </a:r>
            <a:endParaRPr lang="ru-RU" sz="1300" b="0" dirty="0"/>
          </a:p>
          <a:p>
            <a:pPr marL="342900" indent="-342900">
              <a:spcBef>
                <a:spcPts val="0"/>
              </a:spcBef>
              <a:buFontTx/>
              <a:buAutoNum type="arabicPeriod" startAt="3"/>
            </a:pPr>
            <a:endParaRPr lang="ru-RU" sz="1400" b="0" dirty="0"/>
          </a:p>
          <a:p>
            <a:pPr marL="342900" lvl="0" indent="-342900">
              <a:spcBef>
                <a:spcPts val="0"/>
              </a:spcBef>
              <a:buAutoNum type="arabicPeriod" startAt="3"/>
            </a:pPr>
            <a:endParaRPr lang="ru-RU" sz="1400" b="0" spc="-20" dirty="0" smtClean="0">
              <a:solidFill>
                <a:srgbClr val="19502E"/>
              </a:solidFill>
              <a:ea typeface="Proxima Nova" charset="0"/>
            </a:endParaRPr>
          </a:p>
          <a:p>
            <a:pPr marL="0">
              <a:spcBef>
                <a:spcPts val="0"/>
              </a:spcBef>
            </a:pPr>
            <a:endParaRPr lang="ru-RU" sz="1400" spc="-20" dirty="0">
              <a:solidFill>
                <a:srgbClr val="19502E"/>
              </a:solidFill>
              <a:ea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033" y="1834012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endParaRPr lang="ru-RU" sz="2400" b="0" spc="-20" dirty="0">
              <a:solidFill>
                <a:srgbClr val="000000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8"/>
          <p:cNvSpPr txBox="1"/>
          <p:nvPr/>
        </p:nvSpPr>
        <p:spPr>
          <a:xfrm>
            <a:off x="215007" y="2162876"/>
            <a:ext cx="475227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lang="ru-RU" sz="1400" b="1" spc="-20" dirty="0">
                <a:solidFill>
                  <a:srgbClr val="FFFFFF"/>
                </a:solidFill>
                <a:latin typeface="Proxima Nova" charset="0"/>
                <a:ea typeface="Proxima Nova" charset="0"/>
                <a:cs typeface="Proxima Nova" charset="0"/>
              </a:rPr>
              <a:t>Наш офис</a:t>
            </a:r>
            <a:r>
              <a:rPr sz="1400" b="1" spc="-20" dirty="0">
                <a:solidFill>
                  <a:srgbClr val="FFFFFF"/>
                </a:solidFill>
                <a:latin typeface="Proxima Nova" charset="0"/>
                <a:ea typeface="Proxima Nova" charset="0"/>
                <a:cs typeface="Proxima Nova" charset="0"/>
              </a:rPr>
              <a:t> в </a:t>
            </a:r>
            <a:r>
              <a:rPr lang="ru-RU" sz="1400" b="1" spc="-20" dirty="0" smtClean="0">
                <a:solidFill>
                  <a:srgbClr val="FFFFFF"/>
                </a:solidFill>
                <a:latin typeface="Proxima Nova" charset="0"/>
                <a:ea typeface="Proxima Nova" charset="0"/>
                <a:cs typeface="Proxima Nova" charset="0"/>
              </a:rPr>
              <a:t>г. Красный Сулин</a:t>
            </a:r>
            <a:endParaRPr sz="1400" b="1" spc="-20" dirty="0">
              <a:solidFill>
                <a:srgbClr val="FFFFFF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eaLnBrk="1" fontAlgn="auto" hangingPunct="1">
              <a:spcBef>
                <a:spcPts val="45"/>
              </a:spcBef>
              <a:spcAft>
                <a:spcPts val="0"/>
              </a:spcAft>
            </a:pPr>
            <a:endParaRPr sz="400" spc="-20" dirty="0">
              <a:solidFill>
                <a:srgbClr val="FFFFFF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 eaLnBrk="1" fontAlgn="auto" hangingPunct="1">
              <a:spcBef>
                <a:spcPts val="5"/>
              </a:spcBef>
              <a:spcAft>
                <a:spcPts val="0"/>
              </a:spcAft>
            </a:pPr>
            <a:r>
              <a:rPr sz="1100" spc="-20" dirty="0">
                <a:solidFill>
                  <a:srgbClr val="FFFFFF"/>
                </a:solidFill>
                <a:latin typeface="Proxima Nova" charset="0"/>
                <a:ea typeface="Proxima Nova" charset="0"/>
                <a:cs typeface="Proxima Nova" charset="0"/>
              </a:rPr>
              <a:t>Адрес: </a:t>
            </a:r>
            <a:r>
              <a:rPr lang="ru-RU" sz="1100" spc="-20" dirty="0" smtClean="0">
                <a:solidFill>
                  <a:srgbClr val="FFFFFF"/>
                </a:solidFill>
                <a:latin typeface="Proxima Nova" charset="0"/>
                <a:ea typeface="Proxima Nova" charset="0"/>
                <a:cs typeface="Proxima Nova" charset="0"/>
              </a:rPr>
              <a:t> г. Красный Сулин, ул. Ленина 18</a:t>
            </a:r>
            <a:endParaRPr sz="1100" spc="-20" dirty="0">
              <a:solidFill>
                <a:srgbClr val="FFFFFF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215007" y="2857493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5"/>
              </a:spcBef>
              <a:spcAft>
                <a:spcPts val="0"/>
              </a:spcAft>
            </a:pPr>
            <a:r>
              <a:rPr sz="1400" b="1" spc="-20" dirty="0" err="1">
                <a:solidFill>
                  <a:srgbClr val="FFFFFF"/>
                </a:solidFill>
                <a:latin typeface="Proxima Nova" charset="0"/>
                <a:ea typeface="Proxima Nova" charset="0"/>
                <a:cs typeface="Proxima Nova" charset="0"/>
              </a:rPr>
              <a:t>Ответственные</a:t>
            </a:r>
            <a:r>
              <a:rPr sz="1400" b="1" spc="-20" dirty="0">
                <a:solidFill>
                  <a:srgbClr val="FFFFFF"/>
                </a:solidFill>
                <a:latin typeface="Proxima Nova" charset="0"/>
                <a:ea typeface="Proxima Nova" charset="0"/>
                <a:cs typeface="Proxima Nova" charset="0"/>
              </a:rPr>
              <a:t> сотрудники:</a:t>
            </a:r>
          </a:p>
        </p:txBody>
      </p:sp>
      <p:sp>
        <p:nvSpPr>
          <p:cNvPr id="29" name="object 11"/>
          <p:cNvSpPr txBox="1"/>
          <p:nvPr/>
        </p:nvSpPr>
        <p:spPr>
          <a:xfrm>
            <a:off x="217071" y="3204298"/>
            <a:ext cx="265776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Управляющий </a:t>
            </a:r>
          </a:p>
          <a:p>
            <a:pPr eaLnBrk="1" fontAlgn="auto" hangingPunct="1">
              <a:spcAft>
                <a:spcPts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Ольшевская Анна Викторовна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217072" y="3739365"/>
            <a:ext cx="285418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r>
              <a:rPr lang="ru-RU" sz="1400" dirty="0" smtClean="0">
                <a:solidFill>
                  <a:srgbClr val="FFFFFF"/>
                </a:solidFill>
              </a:rPr>
              <a:t>Клиентский менеджер</a:t>
            </a:r>
          </a:p>
          <a:p>
            <a:pPr eaLnBrk="1" fontAlgn="auto" hangingPunct="1">
              <a:spcAft>
                <a:spcPts val="0"/>
              </a:spcAft>
            </a:pPr>
            <a:r>
              <a:rPr lang="ru-RU" sz="1400" dirty="0" smtClean="0">
                <a:solidFill>
                  <a:srgbClr val="FFFFFF"/>
                </a:solidFill>
              </a:rPr>
              <a:t>Никулина Мария Владимировна</a:t>
            </a:r>
          </a:p>
          <a:p>
            <a:pPr eaLnBrk="1" fontAlgn="auto" hangingPunct="1">
              <a:spcAft>
                <a:spcPts val="0"/>
              </a:spcAft>
            </a:pPr>
            <a:endParaRPr lang="ru-RU" sz="1400" dirty="0">
              <a:solidFill>
                <a:srgbClr val="FFFFFF"/>
              </a:solidFill>
            </a:endParaRPr>
          </a:p>
          <a:p>
            <a:pPr eaLnBrk="1" fontAlgn="auto" hangingPunct="1">
              <a:spcAft>
                <a:spcPts val="0"/>
              </a:spcAft>
            </a:pPr>
            <a:r>
              <a:rPr lang="ru-RU" sz="1400" dirty="0" smtClean="0">
                <a:solidFill>
                  <a:srgbClr val="FFFFFF"/>
                </a:solidFill>
              </a:rPr>
              <a:t>Тел. 8 (86367) 5-49-27, 5-49-64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192237" y="3954013"/>
            <a:ext cx="1949924" cy="35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209122" y="4164200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266898" y="2916762"/>
            <a:ext cx="19946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299036" y="4674005"/>
            <a:ext cx="133865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35" name="object 18"/>
          <p:cNvSpPr txBox="1"/>
          <p:nvPr/>
        </p:nvSpPr>
        <p:spPr>
          <a:xfrm>
            <a:off x="3245904" y="3443107"/>
            <a:ext cx="197214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r>
              <a:rPr lang="ru-RU" sz="2400" b="0" spc="-20" dirty="0" smtClean="0">
                <a:solidFill>
                  <a:srgbClr val="000000"/>
                </a:solidFill>
                <a:latin typeface="Proxima Nova" charset="0"/>
                <a:ea typeface="Proxima Nova" charset="0"/>
                <a:cs typeface="Proxima Nova" charset="0"/>
              </a:rPr>
              <a:t>КОНТАКТЫ</a:t>
            </a:r>
            <a:endParaRPr lang="ru-RU" sz="2400" b="0" spc="-20" dirty="0">
              <a:solidFill>
                <a:srgbClr val="000000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9415" y="4965886"/>
            <a:ext cx="197214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3266899" y="3183057"/>
            <a:ext cx="133865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0" name="object 17"/>
          <p:cNvSpPr txBox="1"/>
          <p:nvPr/>
        </p:nvSpPr>
        <p:spPr>
          <a:xfrm>
            <a:off x="3263958" y="3854726"/>
            <a:ext cx="133865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1" name="object 18"/>
          <p:cNvSpPr txBox="1"/>
          <p:nvPr/>
        </p:nvSpPr>
        <p:spPr>
          <a:xfrm>
            <a:off x="3253647" y="4128778"/>
            <a:ext cx="197214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44" y="1723422"/>
            <a:ext cx="5564472" cy="40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663952" y="1196752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1,9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object 9"/>
          <p:cNvSpPr txBox="1"/>
          <p:nvPr/>
        </p:nvSpPr>
        <p:spPr>
          <a:xfrm>
            <a:off x="263352" y="112474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1344" y="2492896"/>
            <a:ext cx="5613692" cy="3456384"/>
            <a:chOff x="191344" y="2132856"/>
            <a:chExt cx="5613692" cy="345638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91344" y="2780928"/>
              <a:ext cx="5613692" cy="2808312"/>
              <a:chOff x="292236" y="3744572"/>
              <a:chExt cx="5613692" cy="280831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292237" y="6022928"/>
                <a:ext cx="5530574" cy="529956"/>
                <a:chOff x="5621645" y="5927318"/>
                <a:chExt cx="4147931" cy="529956"/>
              </a:xfrm>
            </p:grpSpPr>
            <p:sp>
              <p:nvSpPr>
                <p:cNvPr id="58" name="Прямоугольник 57"/>
                <p:cNvSpPr/>
                <p:nvPr/>
              </p:nvSpPr>
              <p:spPr>
                <a:xfrm>
                  <a:off x="7263986" y="5927318"/>
                  <a:ext cx="2505590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25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лет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(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включительно)</a:t>
                  </a:r>
                  <a:endParaRPr lang="ru-RU" b="1" spc="-20" dirty="0">
                    <a:latin typeface="Arial" panose="020B0604020202020204" pitchFamily="34" charset="0"/>
                    <a:ea typeface="Proxima Nova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621645" y="5975477"/>
                  <a:ext cx="1296000" cy="48179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СРОК </a:t>
                  </a:r>
                </a:p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КРЕДИТА</a:t>
                  </a: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92246" y="5374856"/>
                <a:ext cx="3888422" cy="515684"/>
                <a:chOff x="38407" y="5175443"/>
                <a:chExt cx="2916317" cy="515684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1716316" y="5175443"/>
                  <a:ext cx="1238408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от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10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%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8407" y="5204666"/>
                  <a:ext cx="1728185" cy="48646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ПЕРВОНАЧАЛЬНЫЙ ВЗНОС</a:t>
                  </a:r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2491422" y="3767916"/>
                <a:ext cx="3414506" cy="519621"/>
                <a:chOff x="7230834" y="4225821"/>
                <a:chExt cx="2254999" cy="519621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>
                  <a:off x="7252668" y="4225821"/>
                  <a:ext cx="2078279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endParaRPr lang="ru-RU" b="1" spc="-20" dirty="0">
                    <a:latin typeface="Arial" panose="020B0604020202020204" pitchFamily="34" charset="0"/>
                    <a:ea typeface="Proxima Nova" charset="0"/>
                  </a:endParaRPr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7230834" y="4491526"/>
                  <a:ext cx="2254999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92236" y="3744572"/>
                <a:ext cx="1728000" cy="5374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СУММА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2471359" y="3830573"/>
                <a:ext cx="2679218" cy="528400"/>
                <a:chOff x="7224188" y="3343235"/>
                <a:chExt cx="1883462" cy="528400"/>
              </a:xfrm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7224188" y="3343235"/>
                  <a:ext cx="1883462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3 млн. руб. </a:t>
                  </a: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7238292" y="3610025"/>
                  <a:ext cx="1797814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sz="1100" spc="-20" dirty="0">
                    <a:latin typeface="Arial" panose="020B0604020202020204" pitchFamily="34" charset="0"/>
                    <a:ea typeface="Proxima Nova" charset="0"/>
                  </a:endParaRPr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191344" y="2132856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ПРОЦЕНТНАЯ СТАВКА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408669" y="2156200"/>
              <a:ext cx="2679219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от </a:t>
              </a:r>
              <a:r>
                <a:rPr lang="ru-RU" b="1" spc="-20" dirty="0" smtClean="0">
                  <a:latin typeface="Arial" panose="020B0604020202020204" pitchFamily="34" charset="0"/>
                  <a:ea typeface="Proxima Nova" charset="0"/>
                </a:rPr>
                <a:t>1,9%¹</a:t>
              </a:r>
              <a:endParaRPr lang="ru-RU" b="1" spc="-20" dirty="0">
                <a:latin typeface="Arial" panose="020B0604020202020204" pitchFamily="34" charset="0"/>
                <a:ea typeface="Proxima Nova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91344" y="6268351"/>
            <a:ext cx="8562248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</a:t>
            </a:r>
            <a:r>
              <a:rPr lang="ru-RU" sz="1100" dirty="0" smtClean="0">
                <a:latin typeface="Arial" panose="020B0604020202020204" pitchFamily="34" charset="0"/>
              </a:rPr>
              <a:t>страхования</a:t>
            </a:r>
            <a:endParaRPr lang="ru-RU" sz="1100" dirty="0"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72342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611655"/>
            <a:ext cx="3240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04" y="935369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5250301" y="548680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</a:rPr>
                  <a:t>1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,9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744072" y="908720"/>
            <a:ext cx="5289190" cy="4536504"/>
            <a:chOff x="292244" y="1343090"/>
            <a:chExt cx="5289190" cy="4536504"/>
          </a:xfrm>
        </p:grpSpPr>
        <p:sp>
          <p:nvSpPr>
            <p:cNvPr id="36" name="object 9"/>
            <p:cNvSpPr txBox="1"/>
            <p:nvPr/>
          </p:nvSpPr>
          <p:spPr>
            <a:xfrm>
              <a:off x="292244" y="1343090"/>
              <a:ext cx="4032448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35663B"/>
                  </a:solidFill>
                </a:rPr>
                <a:t>Цели кредитования</a:t>
              </a:r>
              <a:endParaRPr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38946" y="2340287"/>
              <a:ext cx="5242488" cy="3539307"/>
              <a:chOff x="292236" y="2194530"/>
              <a:chExt cx="5242488" cy="3539307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292241" y="234888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292236" y="306896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302717" y="378904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292244" y="450912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894350" y="2194530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готовом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доме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строящемся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доме по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ДДУ/договору уступки прав по ДДУ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94350" y="3636894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дома с землей 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земельного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участка и строительство на нем жилого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дома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92244" y="5306723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Рефинансирование ипотечного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кредита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,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предоставленного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после 01.01.2020</a:t>
                </a:r>
                <a:r>
                  <a:rPr lang="en-US" sz="1600" spc="-20" dirty="0" smtClean="0">
                    <a:latin typeface="Arial" panose="020B0604020202020204" pitchFamily="34" charset="0"/>
                    <a:ea typeface="Proxima Nova" charset="0"/>
                  </a:rPr>
                  <a:t>*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  <p:sp>
          <p:nvSpPr>
            <p:cNvPr id="39" name="object 13"/>
            <p:cNvSpPr/>
            <p:nvPr/>
          </p:nvSpPr>
          <p:spPr>
            <a:xfrm>
              <a:off x="316684" y="1902009"/>
              <a:ext cx="3672000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A6CE39"/>
                </a:solidFill>
              </a:endParaRPr>
            </a:p>
          </p:txBody>
        </p: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191344" y="6323879"/>
            <a:ext cx="8562248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 smtClean="0">
                <a:latin typeface="Arial" panose="020B0604020202020204" pitchFamily="34" charset="0"/>
              </a:rPr>
              <a:t> 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</a:t>
            </a:r>
            <a:r>
              <a:rPr lang="ru-RU" sz="1100" dirty="0" smtClean="0">
                <a:latin typeface="Arial" panose="020B0604020202020204" pitchFamily="34" charset="0"/>
              </a:rPr>
              <a:t>страхования.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02232" y="5922152"/>
            <a:ext cx="552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ипотечный 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</a:t>
            </a:r>
            <a:r>
              <a:rPr lang="ru-RU" sz="900" dirty="0" err="1">
                <a:latin typeface="Arial" panose="020B0604020202020204" pitchFamily="34" charset="0"/>
                <a:ea typeface="Segoe UI" panose="020B0502040204020203" pitchFamily="34" charset="0"/>
              </a:rPr>
              <a:t>созаемщиком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 (при наличии) и АО «ДОМ.РФ»/одним из уполномоченных банков – 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АО «</a:t>
            </a:r>
            <a:r>
              <a:rPr lang="ru-RU" sz="900" dirty="0" err="1">
                <a:latin typeface="Arial" panose="020B0604020202020204" pitchFamily="34" charset="0"/>
                <a:ea typeface="Segoe UI" panose="020B0502040204020203" pitchFamily="34" charset="0"/>
              </a:rPr>
              <a:t>Россельхозбанк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», ПАО Сбербанк, АКБ «</a:t>
            </a:r>
            <a:r>
              <a:rPr lang="ru-RU" sz="900" dirty="0" err="1">
                <a:latin typeface="Arial" panose="020B0604020202020204" pitchFamily="34" charset="0"/>
                <a:ea typeface="Segoe UI" panose="020B0502040204020203" pitchFamily="34" charset="0"/>
              </a:rPr>
              <a:t>Энергобанк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», РНКБ (ПАО), АК БАРС Банк, ПАО «Дальневосточный банк», Банк «Левобережный (ПАО), </a:t>
            </a:r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9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«Центр-Инвест»</a:t>
            </a:r>
          </a:p>
        </p:txBody>
      </p:sp>
    </p:spTree>
    <p:extLst>
      <p:ext uri="{BB962C8B-B14F-4D97-AF65-F5344CB8AC3E}">
        <p14:creationId xmlns:p14="http://schemas.microsoft.com/office/powerpoint/2010/main" val="28975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87488" y="2420888"/>
            <a:ext cx="8521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5663B"/>
                </a:solidFill>
              </a:rPr>
              <a:t>Предложения застройщиков по покупке квартир в новостройках </a:t>
            </a:r>
          </a:p>
          <a:p>
            <a:pPr algn="ctr"/>
            <a:r>
              <a:rPr lang="ru-RU" sz="3200" dirty="0" smtClean="0">
                <a:solidFill>
                  <a:srgbClr val="35663B"/>
                </a:solidFill>
              </a:rPr>
              <a:t>в Ростовской области </a:t>
            </a:r>
            <a:endParaRPr lang="ru-RU" sz="3200" dirty="0">
              <a:solidFill>
                <a:srgbClr val="3566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8309095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000" b="0" spc="10" dirty="0" smtClean="0">
                <a:solidFill>
                  <a:srgbClr val="3566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посёлок Верхнетемерницкий </a:t>
            </a:r>
            <a:endParaRPr lang="en-US" sz="3000" b="0" spc="10" dirty="0">
              <a:solidFill>
                <a:srgbClr val="35663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001218" y="6787607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001218" y="6787607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9948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0321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764252" y="6787607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757878" y="6787607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760370" y="6787607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88370" y="6787607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226846" y="6787607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046543" y="6787607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96035" y="711418"/>
            <a:ext cx="117116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Верхнетемерницкий — посёлок в 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hlinkClick r:id="rId4"/>
              </a:rPr>
              <a:t>Аксайском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 районе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Ростовской области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 Входит в состав 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hlinkClick r:id="rId6"/>
              </a:rPr>
              <a:t>Щепкинского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 сельского поселения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 Верхнетемерницкий с севера примыкает к 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7"/>
              </a:rPr>
              <a:t>Северному жилому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массиву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города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Ростова-на-Дону, с которым посёлок соединён одной улицей. К востоку от посёлка простирается огромный массив садоводческих участков. Севернее расположен 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hlinkClick r:id="rId8"/>
              </a:rPr>
              <a:t>Щепкинский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8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hlinkClick r:id="rId8"/>
              </a:rPr>
              <a:t>лес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Городской лес «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Щепкинский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лес» — 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9" tooltip="Особо охраняемые природные территории России"/>
              </a:rPr>
              <a:t>особо охраняемая природная территория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самое крупное природное насаждение в 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10" tooltip="Ростов-на-Дону"/>
              </a:rPr>
              <a:t>Ростове-на-Дону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0,7 км к юго-востоку от посёлка протекает река 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11"/>
              </a:rPr>
              <a:t>Балка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hlinkClick r:id="rId11"/>
              </a:rPr>
              <a:t>Темерник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районе мы можем Вам предложить рассмотреть возможность приобретения квартиры под ставку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1,9%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программе "Сельская Ипотека" от Застройщика ГК ПИК и Застройщика ГК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ХАУС.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1"/>
          <a:stretch/>
        </p:blipFill>
        <p:spPr>
          <a:xfrm>
            <a:off x="6659772" y="3061002"/>
            <a:ext cx="5257419" cy="3726605"/>
          </a:xfrm>
          <a:prstGeom prst="rect">
            <a:avLst/>
          </a:prstGeom>
        </p:spPr>
      </p:pic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059937"/>
            <a:ext cx="5655692" cy="37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8309095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«ПИК», ЖК «НОРД» дом № 13</a:t>
            </a:r>
            <a:endParaRPr lang="en-US" sz="3000" b="0" spc="10" dirty="0">
              <a:solidFill>
                <a:srgbClr val="35663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001218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001218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9948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0321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764252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757878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760370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88370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226846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046543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88968" y="1052736"/>
            <a:ext cx="11711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Застройщик ГК «ПИК», ЖК «НОРД» дом № 13 - адрес объекта: Ростовская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Аксайский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район, п. Верхнетемерницкий, строительный квартал 1, ЖК «НОРД»,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ж.д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13. (дом строится, аккредитация РСХБ)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spc="1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spc="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spc="1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spc="1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spc="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9" y="1772815"/>
            <a:ext cx="4472064" cy="4370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80" y="1875323"/>
            <a:ext cx="2643750" cy="2338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74" y="3973289"/>
            <a:ext cx="2619501" cy="2850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4021" y="1827952"/>
            <a:ext cx="3246525" cy="4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8770433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"/>
              </a:rPr>
              <a:t>Застройщик ГК "Мастер Хаус"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Helv"/>
              </a:rPr>
              <a:t>ЖК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"/>
              </a:rPr>
              <a:t>СПУТНИК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305618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99244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01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29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68212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87909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35360" y="1204673"/>
            <a:ext cx="1101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"/>
              </a:rPr>
              <a:t>Застройщик ГК "Мастер Хаус" , ЖК СПУТНИК адрес объекта: Ростовская область, Аксайский район, п. Верхнетемерницкий,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Helv"/>
              </a:rPr>
              <a:t>ул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"/>
              </a:rPr>
              <a:t> Венеры (дом сдан)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5" y="1913453"/>
            <a:ext cx="5391150" cy="4714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057" y="1851004"/>
            <a:ext cx="6086298" cy="3259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79057" y="5103674"/>
            <a:ext cx="7512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 продаж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объекте: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область, Аксайский район,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Верхнетемерницкий,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 Лунный 1/1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+7 863 294-41-10</a:t>
            </a:r>
          </a:p>
        </p:txBody>
      </p:sp>
    </p:spTree>
    <p:extLst>
      <p:ext uri="{BB962C8B-B14F-4D97-AF65-F5344CB8AC3E}">
        <p14:creationId xmlns:p14="http://schemas.microsoft.com/office/powerpoint/2010/main" val="20384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8381103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Неклиновский район Ростовской области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533474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33474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33474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527100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27100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64360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29592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57592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96068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15765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5806" y="871739"/>
            <a:ext cx="11706858" cy="110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Неклиновский район —муниципальное образование в составе Ростовской области Российской Федерации. Административный центр — село Покровское. Образован район в 1936 году. 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979" y="1951217"/>
            <a:ext cx="11405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Неклиновском районе расположен Жилой комплекс «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Авиатор», в котором Вы можете приобрести однокомнатную, двухкомнатную, трехкомнатную квартиру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ставку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1,9 %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"Сельская Ипотека" от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Застройщика.</a:t>
            </a:r>
          </a:p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 «Авиатор» расположен по адресу :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095" y="3262632"/>
            <a:ext cx="10943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«Авиатор»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сочетает в себе все преимущества городского комфорта и тихую размеренность загородной жизни.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Грамотные архитектурные решения формируют простоту, легкость и доступность современного образа жизни. Прекрасные дворы, детские площадки, спортивные объекты умное зонирование общественных помещений и территорий позволят Вам по-новому взглянуть на комфортную жизнь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806" y="2765405"/>
            <a:ext cx="10050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Новобессергеневка, улица Куликова А.С., дом 2к1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05" y="4216740"/>
            <a:ext cx="6470195" cy="25855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6976" b="3918"/>
          <a:stretch/>
        </p:blipFill>
        <p:spPr>
          <a:xfrm>
            <a:off x="7046900" y="4216739"/>
            <a:ext cx="4150246" cy="258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Placeholder 6"/>
          <p:cNvSpPr txBox="1">
            <a:spLocks/>
          </p:cNvSpPr>
          <p:nvPr/>
        </p:nvSpPr>
        <p:spPr>
          <a:xfrm>
            <a:off x="307185" y="274777"/>
            <a:ext cx="5954845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 eaLnBrk="1" latinLnBrk="0" hangingPunct="1">
              <a:buNone/>
              <a:defRPr sz="3000" b="0" spc="10">
                <a:solidFill>
                  <a:srgbClr val="35663B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/>
              <a:t>Станица Старочеркасская </a:t>
            </a:r>
            <a:endParaRPr lang="en-US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05618" y="29941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05618" y="351909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5618" y="404492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99244" y="2478630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99244" y="457991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36504" y="2507233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01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529736" y="5989421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8212" y="5991564"/>
            <a:ext cx="277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87909" y="6034922"/>
            <a:ext cx="99423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9585" y="995010"/>
            <a:ext cx="11515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Старочеркасская (Старочеркасск, до 1805 года — Черкасск) —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Станица"/>
              </a:rPr>
              <a:t>станица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Аксайский район"/>
              </a:rPr>
              <a:t>Аксайском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Аксайский район"/>
              </a:rPr>
              <a:t>  районе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Ростовская область"/>
              </a:rPr>
              <a:t>Ростовской области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Российской Федерации —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 Станица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расположена на правом берегу реки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Дон"/>
              </a:rPr>
              <a:t>Дон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30 км от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Ростов-на-Дону"/>
              </a:rPr>
              <a:t>областного центра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Старочеркасское сельское поселение Ростовской области"/>
              </a:rPr>
              <a:t>Старочеркасского сельского поселения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Известна как столица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Донское казачество"/>
              </a:rPr>
              <a:t>Донского казачества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место рождения генерала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Платов, Матвей Иванович"/>
              </a:rPr>
              <a:t>Матвея Платова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многих иных донских героев. В центре станицы расположены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Донской Старочеркасский монастырь"/>
              </a:rPr>
              <a:t>Свято-Донской Старочеркасский мужской монастырь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Старочеркасский историко-архитектурный музей-заповедник"/>
              </a:rPr>
              <a:t>Старочеркасский музей-заповедник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занимающий площадь 180 га. Ежегодно в станице проводится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Фестиваль казачьей культуры (страница отсутствует)"/>
              </a:rPr>
              <a:t>Фестиваль казачьей культуры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2673141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Старочеркасск - древняя казачья станица. Крупнейший на юге России музей заповедник в котором можно посмотреть на сохранившиеся до наших дней достопримечательности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 Старочеркасск расположен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км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города 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Ростова-на-Дону, всего в тридцати минутах езды от центра города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берегу реки Дон в экологически чистом месте, вдали от крупных автотрасс и промышленных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где выгодно приобрести «Сельскую Ипотеку» от 1,9 % годовых или построить дом своей мечты 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5879976" y="2274463"/>
            <a:ext cx="4982137" cy="45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РСХБ 1">
      <a:dk1>
        <a:srgbClr val="000000"/>
      </a:dk1>
      <a:lt1>
        <a:srgbClr val="FFFFFF"/>
      </a:lt1>
      <a:dk2>
        <a:srgbClr val="424242"/>
      </a:dk2>
      <a:lt2>
        <a:srgbClr val="E7E6E6"/>
      </a:lt2>
      <a:accent1>
        <a:srgbClr val="5DA33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7782</TotalTime>
  <Words>1311</Words>
  <Application>Microsoft Office PowerPoint</Application>
  <PresentationFormat>Широкоэкранный</PresentationFormat>
  <Paragraphs>121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Helv</vt:lpstr>
      <vt:lpstr>Montserrat</vt:lpstr>
      <vt:lpstr>Montserrat ExtraBold</vt:lpstr>
      <vt:lpstr>Proxima Nova</vt:lpstr>
      <vt:lpstr>Segoe UI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Ольшевская Анна Викторовна</cp:lastModifiedBy>
  <cp:revision>428</cp:revision>
  <cp:lastPrinted>2020-09-08T13:39:11Z</cp:lastPrinted>
  <dcterms:created xsi:type="dcterms:W3CDTF">2019-11-26T12:29:04Z</dcterms:created>
  <dcterms:modified xsi:type="dcterms:W3CDTF">2020-12-02T08:32:26Z</dcterms:modified>
</cp:coreProperties>
</file>