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4115" r:id="rId2"/>
    <p:sldMasterId id="2147484133" r:id="rId3"/>
    <p:sldMasterId id="2147484169" r:id="rId4"/>
    <p:sldMasterId id="2147484187" r:id="rId5"/>
    <p:sldMasterId id="2147484205" r:id="rId6"/>
    <p:sldMasterId id="2147484223" r:id="rId7"/>
  </p:sldMasterIdLst>
  <p:notesMasterIdLst>
    <p:notesMasterId r:id="rId36"/>
  </p:notesMasterIdLst>
  <p:sldIdLst>
    <p:sldId id="256" r:id="rId8"/>
    <p:sldId id="257" r:id="rId9"/>
    <p:sldId id="292" r:id="rId10"/>
    <p:sldId id="261" r:id="rId11"/>
    <p:sldId id="288" r:id="rId12"/>
    <p:sldId id="289" r:id="rId13"/>
    <p:sldId id="283" r:id="rId14"/>
    <p:sldId id="290" r:id="rId15"/>
    <p:sldId id="291" r:id="rId16"/>
    <p:sldId id="284" r:id="rId17"/>
    <p:sldId id="285" r:id="rId18"/>
    <p:sldId id="287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5" r:id="rId28"/>
    <p:sldId id="307" r:id="rId29"/>
    <p:sldId id="286" r:id="rId30"/>
    <p:sldId id="309" r:id="rId31"/>
    <p:sldId id="310" r:id="rId32"/>
    <p:sldId id="313" r:id="rId33"/>
    <p:sldId id="314" r:id="rId34"/>
    <p:sldId id="315" r:id="rId3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03" autoAdjust="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 - 3724,1 тыс. рублей</c:v>
                </c:pt>
                <c:pt idx="1">
                  <c:v>Дотации бюджетам городских поселений -6215,6 тыс. рублей</c:v>
                </c:pt>
                <c:pt idx="2">
                  <c:v>Субвенции - 240.4 тыс. рублей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3724.1</c:v>
                </c:pt>
                <c:pt idx="1">
                  <c:v>6215.6</c:v>
                </c:pt>
                <c:pt idx="2">
                  <c:v>240.4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80621172353454"/>
          <c:y val="0.10142310056641538"/>
          <c:w val="0.51947773889374937"/>
          <c:h val="0.87054904893899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рамках программы тыс.руб.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1728395061728392E-3"/>
                  <c:y val="7.6437585969462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Развитие транспортной системы</c:v>
                </c:pt>
                <c:pt idx="1">
                  <c:v>Управление муниципальными финансами</c:v>
                </c:pt>
                <c:pt idx="2">
                  <c:v>Муниципальная политика </c:v>
                </c:pt>
                <c:pt idx="3">
                  <c:v>Благоустройство территории и жилищно коммунальное хозяйство</c:v>
                </c:pt>
                <c:pt idx="4">
                  <c:v>Защита населения и территории от чрезвычайных ситуаций, обеспечение пожарной безапасности и безопасности людей на водных объектах</c:v>
                </c:pt>
                <c:pt idx="5">
                  <c:v>Развитие культуры, физической культуры и спорта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1771.1</c:v>
                </c:pt>
                <c:pt idx="1">
                  <c:v>4460.8999999999996</c:v>
                </c:pt>
                <c:pt idx="2" formatCode="0.0">
                  <c:v>150</c:v>
                </c:pt>
                <c:pt idx="3">
                  <c:v>300.3</c:v>
                </c:pt>
                <c:pt idx="4">
                  <c:v>139.19999999999999</c:v>
                </c:pt>
                <c:pt idx="5">
                  <c:v>2826.7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77171840"/>
        <c:axId val="242197248"/>
      </c:barChart>
      <c:catAx>
        <c:axId val="17717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197248"/>
        <c:crosses val="autoZero"/>
        <c:auto val="1"/>
        <c:lblAlgn val="ctr"/>
        <c:lblOffset val="100"/>
        <c:noMultiLvlLbl val="0"/>
      </c:catAx>
      <c:valAx>
        <c:axId val="242197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717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83425523969566"/>
          <c:y val="0.212973232684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explosion val="5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13194.2</c:v>
                </c:pt>
                <c:pt idx="1">
                  <c:v>668.7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83425523969566"/>
          <c:y val="0.212973232684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explosion val="5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12833.4</c:v>
                </c:pt>
                <c:pt idx="1">
                  <c:v>608.79999999999995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83425523969566"/>
          <c:y val="0.212973232684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explosion val="5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13118.1</c:v>
                </c:pt>
                <c:pt idx="1">
                  <c:v>980.2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54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2"/>
            <c:bubble3D val="0"/>
            <c:explosion val="4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 - 3814,1 тыс. рублей</c:v>
                </c:pt>
                <c:pt idx="1">
                  <c:v>Дотации бюджетам городских поселений-4766,5 тыс. рублей</c:v>
                </c:pt>
                <c:pt idx="2">
                  <c:v>Субвенции - 242.8 тыс. рублей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3814.1</c:v>
                </c:pt>
                <c:pt idx="1">
                  <c:v>4766.5</c:v>
                </c:pt>
                <c:pt idx="2">
                  <c:v>242.8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8683822302264418E-2"/>
          <c:y val="0.65889307442921718"/>
          <c:w val="0.85707161603855153"/>
          <c:h val="0.31484125729824514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3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 - 3900,1 тыс. рублей</c:v>
                </c:pt>
                <c:pt idx="1">
                  <c:v>Дотации бюджетам городских поселений - 4858,8 тыс. рублей</c:v>
                </c:pt>
                <c:pt idx="2">
                  <c:v>Субвенции - 251.8 тыс. рублей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3900.1</c:v>
                </c:pt>
                <c:pt idx="1">
                  <c:v>4858.8</c:v>
                </c:pt>
                <c:pt idx="2">
                  <c:v>251.8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507284973271718"/>
          <c:w val="1"/>
          <c:h val="0.201413634357245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40900356205507"/>
          <c:y val="2.8932547224700393E-2"/>
          <c:w val="0.51859099643794526"/>
          <c:h val="0.892840269966253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1.636904761904762E-2"/>
                  <c:y val="-2.93427676353843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-531,7 тыс. рублей</c:v>
                </c:pt>
                <c:pt idx="1">
                  <c:v>Акцизы - 805,6 тыс. рублей</c:v>
                </c:pt>
                <c:pt idx="2">
                  <c:v>Налог на имущество физических лиц - 91,7 тыс. рублей</c:v>
                </c:pt>
                <c:pt idx="3">
                  <c:v>Земельный налог -1062,4 тыс. рублей</c:v>
                </c:pt>
                <c:pt idx="4">
                  <c:v>Доходы от использования имущества, находящегося в муниципальной собственности - 267,2 тыс. рублей</c:v>
                </c:pt>
                <c:pt idx="5">
                  <c:v>Транспортный налог -941,0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531.70000000000005</c:v>
                </c:pt>
                <c:pt idx="1">
                  <c:v>805.6</c:v>
                </c:pt>
                <c:pt idx="2">
                  <c:v>91.7</c:v>
                </c:pt>
                <c:pt idx="3">
                  <c:v>1062.4000000000001</c:v>
                </c:pt>
                <c:pt idx="4">
                  <c:v>267.2</c:v>
                </c:pt>
                <c:pt idx="5">
                  <c:v>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04761904761987E-3"/>
          <c:y val="6.4003060099250028E-6"/>
          <c:w val="0.48236161886014284"/>
          <c:h val="0.99927017687057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40900356205507"/>
          <c:y val="2.8932547224700393E-2"/>
          <c:w val="0.51859099643794526"/>
          <c:h val="0.892840269966253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2.976190476190476E-3"/>
                  <c:y val="-6.543371673676256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- 539,1 тыс. рублей</c:v>
                </c:pt>
                <c:pt idx="1">
                  <c:v>Акцизы - 841,5 тыс. рублей</c:v>
                </c:pt>
                <c:pt idx="2">
                  <c:v>Налог на имущество физических лиц - 91,7 тыс. рублей</c:v>
                </c:pt>
                <c:pt idx="3">
                  <c:v>Земельный налог -1062,4 тыс. рублей</c:v>
                </c:pt>
                <c:pt idx="4">
                  <c:v>Доходы от использования имущества, находящегося в муниципальной собственности - 275,3 тыс. рублей</c:v>
                </c:pt>
                <c:pt idx="5">
                  <c:v>Транспортный налог -1004,1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539.1</c:v>
                </c:pt>
                <c:pt idx="1">
                  <c:v>845.5</c:v>
                </c:pt>
                <c:pt idx="2">
                  <c:v>91.7</c:v>
                </c:pt>
                <c:pt idx="3">
                  <c:v>1062.4000000000001</c:v>
                </c:pt>
                <c:pt idx="4">
                  <c:v>275.3</c:v>
                </c:pt>
                <c:pt idx="5">
                  <c:v>1004.1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13E-6"/>
          <c:w val="0.48236161886014284"/>
          <c:h val="0.99927017687057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40900356205507"/>
          <c:y val="2.8932547224700393E-2"/>
          <c:w val="0.51859099643794526"/>
          <c:h val="0.892840269966253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3.125E-2"/>
                  <c:y val="5.91133004926108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- 555,1 тыс. рублей</c:v>
                </c:pt>
                <c:pt idx="1">
                  <c:v>Акцизы-867,3</c:v>
                </c:pt>
                <c:pt idx="2">
                  <c:v>Налог на имущество физических лиц - 91,7</c:v>
                </c:pt>
                <c:pt idx="3">
                  <c:v>Земельный налог - 1062,4 тыс. рублей</c:v>
                </c:pt>
                <c:pt idx="4">
                  <c:v>Доходы от использования имущества, находящегося в муниципальной собственности -279,4 тыс. рублей</c:v>
                </c:pt>
                <c:pt idx="5">
                  <c:v>Транспортный налог-1017,7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555.1</c:v>
                </c:pt>
                <c:pt idx="1">
                  <c:v>867.3</c:v>
                </c:pt>
                <c:pt idx="2">
                  <c:v>91.7</c:v>
                </c:pt>
                <c:pt idx="3">
                  <c:v>1062.4000000000001</c:v>
                </c:pt>
                <c:pt idx="4">
                  <c:v>279.39999999999998</c:v>
                </c:pt>
                <c:pt idx="5">
                  <c:v>1017.7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13E-6"/>
          <c:w val="0.48236161886014284"/>
          <c:h val="0.99927017687057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 (отчет)</c:v>
                </c:pt>
                <c:pt idx="1">
                  <c:v>2019 год (отчет)</c:v>
                </c:pt>
                <c:pt idx="2">
                  <c:v>2020 год (отчет)</c:v>
                </c:pt>
                <c:pt idx="3">
                  <c:v>2021 год (прогноз)</c:v>
                </c:pt>
                <c:pt idx="4">
                  <c:v>2022 год (прогноз)</c:v>
                </c:pt>
                <c:pt idx="5">
                  <c:v>2023 год (прогноз)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394.3</c:v>
                </c:pt>
                <c:pt idx="1">
                  <c:v>521.20000000000005</c:v>
                </c:pt>
                <c:pt idx="2">
                  <c:v>580.9</c:v>
                </c:pt>
                <c:pt idx="3">
                  <c:v>531.70000000000005</c:v>
                </c:pt>
                <c:pt idx="4">
                  <c:v>539.1</c:v>
                </c:pt>
                <c:pt idx="5">
                  <c:v>555.1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5358592"/>
        <c:axId val="245360128"/>
      </c:barChart>
      <c:catAx>
        <c:axId val="24535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360128"/>
        <c:crosses val="autoZero"/>
        <c:auto val="1"/>
        <c:lblAlgn val="ctr"/>
        <c:lblOffset val="100"/>
        <c:noMultiLvlLbl val="0"/>
      </c:catAx>
      <c:valAx>
        <c:axId val="24536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35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04992130339475E-2"/>
          <c:y val="4.6194218084325472E-2"/>
          <c:w val="0.67487841359716683"/>
          <c:h val="0.854278239315816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3724.1</c:v>
                </c:pt>
                <c:pt idx="1">
                  <c:v>3814.1</c:v>
                </c:pt>
                <c:pt idx="2">
                  <c:v>3900.1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F-4021-82DB-1D4EAE9BF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6F-4021-82DB-1D4EAE9BF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6456</c:v>
                </c:pt>
                <c:pt idx="1">
                  <c:v>5009.3</c:v>
                </c:pt>
                <c:pt idx="2">
                  <c:v>5110.6000000000004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F-4021-82DB-1D4EAE9BF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gapDepth val="82"/>
        <c:shape val="box"/>
        <c:axId val="245554176"/>
        <c:axId val="245584640"/>
        <c:axId val="0"/>
      </c:bar3DChart>
      <c:catAx>
        <c:axId val="24555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399" b="1">
                <a:solidFill>
                  <a:srgbClr val="002060"/>
                </a:solidFill>
              </a:defRPr>
            </a:pPr>
            <a:endParaRPr lang="ru-RU"/>
          </a:p>
        </c:txPr>
        <c:crossAx val="245584640"/>
        <c:crosses val="autoZero"/>
        <c:auto val="1"/>
        <c:lblAlgn val="ctr"/>
        <c:lblOffset val="100"/>
        <c:noMultiLvlLbl val="0"/>
      </c:catAx>
      <c:valAx>
        <c:axId val="2455846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45554176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190476190476148"/>
          <c:y val="0.2693661971830989"/>
          <c:w val="0.28571428571428603"/>
          <c:h val="0.59507042253521125"/>
        </c:manualLayout>
      </c:layout>
      <c:overlay val="0"/>
      <c:txPr>
        <a:bodyPr/>
        <a:lstStyle/>
        <a:p>
          <a:pPr>
            <a:defRPr sz="1999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69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2.0494094488188976E-2"/>
                  <c:y val="-0.24101372157358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3.4893919510061242E-3"/>
                  <c:y val="-0.242926916504464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201334208223965E-2"/>
                      <c:h val="6.440489814623895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2472659667541594E-3"/>
                  <c:y val="-0.1788302961210800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72484689413828E-2"/>
                  <c:y val="-0.188782031096945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1793088363954506E-2"/>
                  <c:y val="5.292866628831185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77723097112872E-2"/>
                  <c:y val="1.3454240398267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701334208223974E-2"/>
                      <c:h val="6.90685403002026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ПРАВОХРАНИТЕЛЬНАЯ ДЕЯТЕЛЬНОСТЬ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4777.6000000000004</c:v>
                </c:pt>
                <c:pt idx="1">
                  <c:v>139.19999999999999</c:v>
                </c:pt>
                <c:pt idx="2">
                  <c:v>240.2</c:v>
                </c:pt>
                <c:pt idx="3">
                  <c:v>1771.1</c:v>
                </c:pt>
                <c:pt idx="4">
                  <c:v>300.3</c:v>
                </c:pt>
                <c:pt idx="5">
                  <c:v>2826.7</c:v>
                </c:pt>
                <c:pt idx="6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79C76-A7CD-4D24-941D-5590223A2453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F13D-2721-4394-A693-E20C25720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4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EF395-FBB7-42F2-BF0A-7AEDE6C5FF30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0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08BA-F61A-4EF8-A2F1-E73D7149B784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9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7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144A2-2E48-42A5-A676-2A063A99304C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5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291A6-B5BA-46A3-8379-87FFC55DC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A3653-77B2-4EDF-9457-48A88D63C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3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09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292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690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1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31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30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847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576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154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390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6763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973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979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90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02749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262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2254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914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007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294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572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0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42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24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F765-080D-4A38-82FC-0AE646C1E4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83BFB-FF5A-4AFC-AD49-1D67FC1FC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2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ED6C3-6D7B-4EFA-B23A-E9491D7E7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881CC-E07D-492E-AA31-CFFD6118B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4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76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52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6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D3212-87C7-4CB2-A175-26985089D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7DA52-8609-4CF3-976D-2D8A93914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93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7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1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9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08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0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76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5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98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046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7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0B672-B7D0-449A-A620-6223B8627F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BA0A-D762-42AD-B2DA-6523A769C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62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61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82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61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80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03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00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88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66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99DEB-E318-471B-8C06-C6D87A4EE6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3BD4D-C30A-44AA-8BE7-73ACB87EC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29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8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2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94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68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821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9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336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67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ACE37-B2D2-44B0-B6B9-6A193B83E6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654C-C303-4D46-A01B-1B2D477CC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56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94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51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77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16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89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5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77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21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92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5D620-9C94-491D-B90D-749815CFE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446A4-AB0F-4175-B690-FC5DE0D13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02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53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38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968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3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380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0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98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67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92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7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72137-01E8-45CC-A35B-B7BDB99A54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50828-2CAB-4D14-8B19-D146112CD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46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26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308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63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14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3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093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74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54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0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3AE50-F3B8-4F45-890B-882A65464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BCC13-983E-44E0-B0A1-EA3BE0DC6E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269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3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142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37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851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23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66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34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088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82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31E96-775B-4EB2-9C40-534E38A926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1326D-7C3E-4E1D-A9F6-B59B622EB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17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7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77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988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44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1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714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80963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76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367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0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53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52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6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5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  <p:sldLayoutId id="21474842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4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6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76200" y="1219200"/>
            <a:ext cx="90678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766695" algn="l"/>
                <a:tab pos="4089400" algn="l"/>
              </a:tabLst>
            </a:pP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Бю</a:t>
            </a:r>
            <a:r>
              <a:rPr sz="4000" b="1" i="1" spc="10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д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жет</a:t>
            </a: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УГЛЕРОДОВСКОГО ГОРОДСКОГО ПОСЕЛЕНИЯ НА 2021 и на плановый  период  2022 и 2023 годов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532" y="5334000"/>
            <a:ext cx="886714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Утвержден решением </a:t>
            </a: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Собрания депутатов Углеродовского городского поселения </a:t>
            </a: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от 25.12.2020 №153</a:t>
            </a:r>
            <a:endParaRPr sz="28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2"/>
          <p:cNvSpPr txBox="1"/>
          <p:nvPr/>
        </p:nvSpPr>
        <p:spPr>
          <a:xfrm>
            <a:off x="1262341" y="254952"/>
            <a:ext cx="7146290" cy="58618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8255" rIns="0" bIns="0" rtlCol="0">
            <a:spAutoFit/>
          </a:bodyPr>
          <a:lstStyle/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ДИНАМИКА </a:t>
            </a:r>
            <a:r>
              <a:rPr sz="18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ПОСТУПЛЕНИЙ </a:t>
            </a:r>
            <a:r>
              <a:rPr sz="1800" b="1" spc="-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НАЛОГА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sz="1800" b="1" spc="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ДОХОДЫ</a:t>
            </a:r>
            <a:r>
              <a:rPr sz="1800" b="1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ФИЗИЧЕСКИХ	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ЛИЦ</a:t>
            </a:r>
            <a:r>
              <a:rPr sz="1800" b="1" spc="-9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ru-RU" sz="1800" b="1" spc="-95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 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БЮДЖЕТ </a:t>
            </a:r>
            <a:r>
              <a:rPr lang="ru-RU" sz="1800" b="1" spc="-2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90234007"/>
              </p:ext>
            </p:extLst>
          </p:nvPr>
        </p:nvGraphicFramePr>
        <p:xfrm>
          <a:off x="380999" y="1083266"/>
          <a:ext cx="8382001" cy="53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10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>
                <a:lumMod val="50000"/>
                <a:lumOff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4F6128"/>
                </a:solidFill>
                <a:latin typeface="Calibri"/>
                <a:cs typeface="Calibri"/>
              </a:rPr>
              <a:t>ДОХОДЫ </a:t>
            </a:r>
            <a:r>
              <a:rPr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4F6128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2021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 -2023</a:t>
            </a:r>
            <a:r>
              <a:rPr sz="2000" b="1" spc="-80" dirty="0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ГОД</a:t>
            </a:r>
            <a:r>
              <a:rPr lang="ru-RU"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АХ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668571"/>
              </p:ext>
            </p:extLst>
          </p:nvPr>
        </p:nvGraphicFramePr>
        <p:xfrm>
          <a:off x="684213" y="981075"/>
          <a:ext cx="7991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3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434784"/>
              </p:ext>
            </p:extLst>
          </p:nvPr>
        </p:nvGraphicFramePr>
        <p:xfrm>
          <a:off x="381000" y="805622"/>
          <a:ext cx="7992381" cy="5223080"/>
        </p:xfrm>
        <a:graphic>
          <a:graphicData uri="http://schemas.openxmlformats.org/drawingml/2006/table">
            <a:tbl>
              <a:tblPr firstRow="1" bandRow="1"/>
              <a:tblGrid>
                <a:gridCol w="10081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3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3362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6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10180,1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8823,4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9010,7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4777,6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5299,1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66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1771,1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1845,6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1911,5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7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2826,7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1171,7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1901" y="0"/>
            <a:ext cx="8001480" cy="767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91431" tIns="45715" rIns="91431" bIns="45715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Распределение бюджетных ассигнований по разделам классификации расходов бюджета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981869"/>
          </a:xfrm>
        </p:spPr>
        <p:txBody>
          <a:bodyPr lIns="91440" rIns="91440" b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УГЛЕРОДОВСКОГО ГОРОДСКОГО поселения в 2021 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36760245"/>
              </p:ext>
            </p:extLst>
          </p:nvPr>
        </p:nvGraphicFramePr>
        <p:xfrm>
          <a:off x="0" y="1268759"/>
          <a:ext cx="9144000" cy="544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35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2021 году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по разделу 0100 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«ОБЩЕГОСУДАРСТВЕННЫЕ ВОПРОСЫ»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323157" y="2586037"/>
            <a:ext cx="2503488" cy="1096963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4 777,6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04801" y="4221088"/>
            <a:ext cx="2553494" cy="2448272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Подраздел 0104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«Функционирование Правительства РФ, высших исполнительных органов государственной власти субъектов РФ, местных администраций»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4415,1тыс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477000" y="4165525"/>
            <a:ext cx="2514600" cy="2503835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«Другие общегосударственные вопросы»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123,0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989684" y="2966220"/>
            <a:ext cx="1697037" cy="752475"/>
          </a:xfrm>
          <a:prstGeom prst="curvedDownArrow">
            <a:avLst>
              <a:gd name="adj1" fmla="val 49313"/>
              <a:gd name="adj2" fmla="val 98846"/>
              <a:gd name="adj3" fmla="val 83417"/>
            </a:avLst>
          </a:prstGeom>
          <a:solidFill>
            <a:srgbClr val="FFC0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447825" y="2941161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00B050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508649" y="3886200"/>
            <a:ext cx="682351" cy="914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140845" y="3886200"/>
            <a:ext cx="685800" cy="9144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8295" y="4924567"/>
            <a:ext cx="1789905" cy="171636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0107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выборов и референдумов – 229,5 тыс. руб.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24400" y="4953000"/>
            <a:ext cx="1600200" cy="171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0111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– 10,0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1588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2" grpId="0" animBg="1"/>
      <p:bldP spid="41993" grpId="0" animBg="1"/>
      <p:bldP spid="419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оборону в 2021 году запланирован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240,2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" y="3199259"/>
            <a:ext cx="3130375" cy="3658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648" y="3199259"/>
            <a:ext cx="3241872" cy="3658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0923" y="3198687"/>
            <a:ext cx="2788954" cy="36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2021 году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 разделу 0200 </a:t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«НАЦИОНАЛЬНАЯ ОБОРОНА»</a:t>
            </a:r>
            <a:endParaRPr lang="ru-RU" sz="27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71800" y="4552429"/>
            <a:ext cx="3741738" cy="2170112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0203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«Мобилизационная и вневойсковая подготовка»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240,2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418533" y="2564904"/>
            <a:ext cx="2448272" cy="1800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2890838"/>
          </a:xfrm>
        </p:spPr>
        <p:txBody>
          <a:bodyPr>
            <a:normAutofit lnSpcReduction="10000"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безопасность и правоохранительную деятельность в 2021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139,2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572000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572000" cy="35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2021 году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 разделу 0300 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«НАЦИОНАЛЬНАЯ БЕЗОПАСНОСТЬ И ПРАВООХРАНИТЕЛЬНАЯ ДЕЯТЕЛЬНОСТЬ»</a:t>
            </a:r>
            <a:endParaRPr lang="ru-RU" sz="27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0310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«Защита населения и территории от ЧС природного и техногенного характера,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безопасность»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139,2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0690"/>
            <a:ext cx="2448272" cy="1800200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экономику в 2021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1771,1 тыс.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лей – Дорожный фонд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Углеродовского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поселения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30973"/>
            <a:ext cx="4644007" cy="2927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3930973"/>
            <a:ext cx="4524375" cy="29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63" y="85343"/>
            <a:ext cx="8477989" cy="138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42671"/>
            <a:ext cx="8523732" cy="1435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243" y="45333"/>
            <a:ext cx="8239125" cy="141769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767205" marR="1245235" indent="-513715" algn="ctr">
              <a:lnSpc>
                <a:spcPct val="100000"/>
              </a:lnSpc>
            </a:pPr>
            <a:r>
              <a:rPr lang="ru-RU"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</a:t>
            </a:r>
            <a:r>
              <a:rPr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ОБРАЩЕНИЕ </a:t>
            </a:r>
            <a:r>
              <a:rPr sz="1800" b="1" spc="-6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ГЛАВЫ </a:t>
            </a:r>
            <a:r>
              <a:rPr lang="ru-RU" sz="1800" b="1" spc="-6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АДМИНИСТРАЦИИ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b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К </a:t>
            </a:r>
            <a:r>
              <a:rPr sz="1800" b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ЖИТЕЛЯМ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ПОСЕЛЕНИЯ</a:t>
            </a:r>
            <a:endParaRPr sz="1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524000"/>
            <a:ext cx="7923530" cy="5211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24154"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Уважаемые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жители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R="16256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!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405130" algn="just">
              <a:lnSpc>
                <a:spcPts val="1730"/>
              </a:lnSpc>
              <a:spcBef>
                <a:spcPts val="1720"/>
              </a:spcBef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Перед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вами брошюра </a:t>
            </a:r>
            <a:r>
              <a:rPr sz="16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граждан», 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подготовле</a:t>
            </a:r>
            <a:r>
              <a:rPr lang="ru-RU"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ная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сектором экономики и финансов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r>
              <a:rPr sz="16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основе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решения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Собрания депутатов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  от 25.12.2020 № 153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«О </a:t>
            </a:r>
            <a:r>
              <a:rPr sz="16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бюджете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Красносулинского района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на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2021 </a:t>
            </a:r>
            <a:r>
              <a:rPr sz="1600" spc="-30" dirty="0">
                <a:solidFill>
                  <a:schemeClr val="bg1"/>
                </a:solidFill>
                <a:latin typeface="Times New Roman"/>
                <a:cs typeface="Times New Roman"/>
              </a:rPr>
              <a:t>год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на плановый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период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2022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2023</a:t>
            </a:r>
            <a:r>
              <a:rPr sz="1600" spc="1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годов».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Укрепление</a:t>
            </a:r>
            <a:r>
              <a:rPr sz="1600" spc="3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взаимодействия с гражданами по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вопросам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финансово-бюджетной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позволяет реализовать конституционные права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 на получение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информации (включая 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о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бюджете),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соблюдая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принцип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прозрачности  (открытости), установленный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Бюджетным </a:t>
            </a:r>
            <a:r>
              <a:rPr sz="16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кодексом</a:t>
            </a:r>
            <a:r>
              <a:rPr sz="1600" spc="1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РФ.</a:t>
            </a: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endParaRPr lang="ru-RU" sz="1600" spc="-2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Бюджет</a:t>
            </a:r>
            <a:r>
              <a:rPr sz="16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сложный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документ с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множеством</a:t>
            </a:r>
            <a:r>
              <a:rPr sz="1600" spc="3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специфических</a:t>
            </a:r>
          </a:p>
          <a:p>
            <a:pPr marR="290830" algn="r">
              <a:lnSpc>
                <a:spcPts val="1825"/>
              </a:lnSpc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терминов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классификаций,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которые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понятны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только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специалистам финансовой</a:t>
            </a:r>
            <a:r>
              <a:rPr sz="1600" spc="3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5585" indent="405130" algn="just">
              <a:lnSpc>
                <a:spcPct val="90000"/>
              </a:lnSpc>
            </a:pP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Гражданам,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не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имеющим специального образования,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сложно  разобраться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языке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его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цифрах,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поэтому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мы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представляем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более понятном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широкого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круга пользователей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виде,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называемом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«Бюджет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для 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270375">
              <a:lnSpc>
                <a:spcPct val="100000"/>
              </a:lnSpc>
              <a:spcBef>
                <a:spcPts val="1320"/>
              </a:spcBef>
              <a:tabLst>
                <a:tab pos="6712584" algn="l"/>
              </a:tabLst>
            </a:pPr>
            <a:r>
              <a:rPr sz="14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Глава</a:t>
            </a:r>
            <a:r>
              <a:rPr sz="1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ru-RU" sz="14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С.Г.Ильяев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жилищно-коммунальное хозяйство в 2021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300,3тыс.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0" name="Рисунок 3" descr="artemt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1908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Рисунок 4" descr="g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861048"/>
            <a:ext cx="292893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Рисунок 5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861048"/>
            <a:ext cx="30384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2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БОЖКОВСКОГО СЕЛЬСКОГО ПОСЕЛЕНИЯ КРАСНОСУЛИНСКОГО РАЙОНА в 2021 году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по разделу 0800 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«КУЛЬТУРА, КИНЕМАТОГРАФИЯ»</a:t>
            </a:r>
            <a:endParaRPr lang="ru-RU" sz="27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0801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«КУЛЬТУРА»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2826,7тыс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9157"/>
            <a:ext cx="2448272" cy="1800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205" y="2952124"/>
            <a:ext cx="877900" cy="1408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7040" y="2943823"/>
            <a:ext cx="91447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2021 году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по разделу 1000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«СОЦИАЛЬНАЯ ПОЛИТИКА»</a:t>
            </a:r>
            <a:endParaRPr lang="ru-RU" sz="27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1001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«ПЕНСИОННОЕ ОБЕСПЕЧЕНИЕ»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125,0тыс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599892" y="2667149"/>
            <a:ext cx="2376264" cy="1872208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52400" y="152400"/>
            <a:ext cx="8796338" cy="768350"/>
            <a:chOff x="73" y="96"/>
            <a:chExt cx="5564" cy="484"/>
          </a:xfrm>
        </p:grpSpPr>
        <p:pic>
          <p:nvPicPr>
            <p:cNvPr id="26625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96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133" y="127"/>
              <a:ext cx="5449" cy="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</a:rPr>
                <a:t>Структура расходов по программному принципу</a:t>
              </a:r>
            </a:p>
          </p:txBody>
        </p:sp>
      </p:grpSp>
      <p:sp>
        <p:nvSpPr>
          <p:cNvPr id="26630" name="AutoShape 6"/>
          <p:cNvSpPr>
            <a:spLocks noChangeArrowheads="1"/>
          </p:cNvSpPr>
          <p:nvPr/>
        </p:nvSpPr>
        <p:spPr bwMode="auto">
          <a:xfrm rot="5400000">
            <a:off x="4570009" y="-1692039"/>
            <a:ext cx="432271" cy="592137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charset="0"/>
              </a:rPr>
              <a:t>БЮДЖЕТ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4500648" y="-405363"/>
            <a:ext cx="720229" cy="5220308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Программные и непрограммные расходы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5400000">
            <a:off x="408714" y="4098742"/>
            <a:ext cx="2375522" cy="230346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9650,2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529,9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5400000">
            <a:off x="6676279" y="4117372"/>
            <a:ext cx="2439909" cy="22320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8310,9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699,8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734862" y="155679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7426891" y="2418556"/>
            <a:ext cx="799063" cy="719138"/>
          </a:xfrm>
          <a:custGeom>
            <a:avLst/>
            <a:gdLst>
              <a:gd name="T0" fmla="*/ 0 w 589"/>
              <a:gd name="T1" fmla="*/ 0 h 453"/>
              <a:gd name="T2" fmla="*/ 581 w 589"/>
              <a:gd name="T3" fmla="*/ 1 h 453"/>
              <a:gd name="T4" fmla="*/ 589 w 589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9" h="453">
                <a:moveTo>
                  <a:pt x="0" y="0"/>
                </a:moveTo>
                <a:lnTo>
                  <a:pt x="581" y="1"/>
                </a:lnTo>
                <a:lnTo>
                  <a:pt x="589" y="4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1451545" y="2418556"/>
            <a:ext cx="953350" cy="725487"/>
          </a:xfrm>
          <a:custGeom>
            <a:avLst/>
            <a:gdLst>
              <a:gd name="T0" fmla="*/ 365 w 365"/>
              <a:gd name="T1" fmla="*/ 3 h 457"/>
              <a:gd name="T2" fmla="*/ 0 w 365"/>
              <a:gd name="T3" fmla="*/ 0 h 457"/>
              <a:gd name="T4" fmla="*/ 2 w 365"/>
              <a:gd name="T5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457">
                <a:moveTo>
                  <a:pt x="365" y="3"/>
                </a:moveTo>
                <a:lnTo>
                  <a:pt x="0" y="0"/>
                </a:lnTo>
                <a:lnTo>
                  <a:pt x="2" y="4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5400000">
            <a:off x="3596392" y="4003115"/>
            <a:ext cx="2379503" cy="25209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8356,0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467,4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93810" y="2633081"/>
            <a:ext cx="0" cy="467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Выноска со стрелкой вниз 5"/>
          <p:cNvSpPr/>
          <p:nvPr/>
        </p:nvSpPr>
        <p:spPr>
          <a:xfrm>
            <a:off x="1092814" y="3138293"/>
            <a:ext cx="799064" cy="875137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2021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361762" y="3168833"/>
            <a:ext cx="864096" cy="940121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2022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746833" y="3183278"/>
            <a:ext cx="852228" cy="824233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2023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0125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53425" cy="811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УГЛЕРОДОВСКОГО ГОРОДСКОГО поселения в рамках  муниципальных  программ в 2021 году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794356319"/>
              </p:ext>
            </p:extLst>
          </p:nvPr>
        </p:nvGraphicFramePr>
        <p:xfrm>
          <a:off x="609600" y="1447800"/>
          <a:ext cx="82296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2021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0347226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80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2022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1486074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2023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40794162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32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0331" y="2857504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42859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005" y="2629551"/>
            <a:ext cx="799524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000" b="1" cap="none" spc="0" dirty="0">
              <a:ln w="0"/>
              <a:solidFill>
                <a:srgbClr val="000066"/>
              </a:soli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381000"/>
            <a:ext cx="7475220" cy="1371600"/>
          </a:xfrm>
        </p:spPr>
        <p:txBody>
          <a:bodyPr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100"/>
              </a:spcBef>
            </a:pPr>
            <a:r>
              <a:rPr lang="ru-RU" sz="2800" b="1" cap="none" spc="-1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ПАРАМЕТРЫ</a:t>
            </a:r>
            <a:r>
              <a:rPr lang="ru-RU" sz="2800" b="1" cap="none" spc="-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ru-RU" sz="2800" b="1" cap="none" spc="-30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БЮДЖЕТА</a:t>
            </a:r>
            <a: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/>
            </a:r>
            <a:b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</a:br>
            <a: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УГЛЕРОДОВСКОГО ГОРОДСКОГО ПОСЕЛЕНИЯ </a:t>
            </a:r>
            <a:b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</a:br>
            <a:r>
              <a:rPr lang="ru-RU" sz="2800" b="1" u="heavy" cap="none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НА </a:t>
            </a:r>
            <a:r>
              <a:rPr lang="ru-RU" sz="2800" b="1" u="heavy" cap="none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2021</a:t>
            </a:r>
            <a:r>
              <a:rPr lang="ru-RU" sz="2800" b="1" u="heavy" cap="none" spc="-1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lang="ru-RU" sz="2800" b="1" u="heavy" cap="none" spc="-3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ГОД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30480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19484"/>
            <a:ext cx="3048000" cy="2590800"/>
          </a:xfrm>
          <a:prstGeom prst="rect">
            <a:avLst/>
          </a:prstGeom>
        </p:spPr>
      </p:pic>
      <p:sp>
        <p:nvSpPr>
          <p:cNvPr id="6" name="Равно 5"/>
          <p:cNvSpPr/>
          <p:nvPr/>
        </p:nvSpPr>
        <p:spPr>
          <a:xfrm flipH="1">
            <a:off x="3505195" y="3048000"/>
            <a:ext cx="2057397" cy="19812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0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209800"/>
            <a:ext cx="25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485" y="5573637"/>
            <a:ext cx="213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10 180,1тыс. рублей</a:t>
            </a:r>
            <a:endParaRPr lang="ru-RU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573637"/>
            <a:ext cx="213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10 180,1тыс. рублей</a:t>
            </a:r>
            <a:endParaRPr lang="ru-RU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2021</a:t>
            </a:r>
            <a:r>
              <a:rPr sz="2000" b="1" spc="-8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476066370"/>
              </p:ext>
            </p:extLst>
          </p:nvPr>
        </p:nvGraphicFramePr>
        <p:xfrm>
          <a:off x="838200" y="876534"/>
          <a:ext cx="7543799" cy="575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FF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FF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r>
              <a:rPr sz="2000" b="1" spc="-8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FFFF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496558917"/>
              </p:ext>
            </p:extLst>
          </p:nvPr>
        </p:nvGraphicFramePr>
        <p:xfrm>
          <a:off x="838200" y="827148"/>
          <a:ext cx="7543799" cy="580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9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C0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C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C0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C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>
                <a:solidFill>
                  <a:srgbClr val="FFC000"/>
                </a:solidFill>
                <a:latin typeface="Calibri"/>
                <a:cs typeface="Calibri"/>
              </a:rPr>
              <a:t>3</a:t>
            </a:r>
            <a:r>
              <a:rPr sz="2000" b="1" spc="-80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FFC0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860536736"/>
              </p:ext>
            </p:extLst>
          </p:nvPr>
        </p:nvGraphicFramePr>
        <p:xfrm>
          <a:off x="838200" y="990600"/>
          <a:ext cx="7543799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1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2021</a:t>
            </a:r>
            <a:r>
              <a:rPr sz="2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ГОДУ</a:t>
            </a:r>
            <a:endParaRPr sz="2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058762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76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2">
              <a:lumMod val="75000"/>
              <a:alpha val="3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2</a:t>
            </a:r>
            <a:r>
              <a:rPr sz="2000" b="1" spc="-8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12925337"/>
              </p:ext>
            </p:extLst>
          </p:nvPr>
        </p:nvGraphicFramePr>
        <p:xfrm>
          <a:off x="228600" y="1282211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4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8260">
              <a:srgbClr val="699F0E"/>
            </a:gs>
            <a:gs pos="99000">
              <a:schemeClr val="accent1">
                <a:lumMod val="75000"/>
                <a:lumOff val="2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70C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0070C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0070C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2000" b="1" spc="-8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2968865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7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4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6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7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  <a:fontScheme name="Легкий дым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Легкий дым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1596</TotalTime>
  <Words>745</Words>
  <Application>Microsoft Office PowerPoint</Application>
  <PresentationFormat>Экран (4:3)</PresentationFormat>
  <Paragraphs>179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Грань</vt:lpstr>
      <vt:lpstr>1_Сектор</vt:lpstr>
      <vt:lpstr>2_Сектор</vt:lpstr>
      <vt:lpstr>4_Сектор</vt:lpstr>
      <vt:lpstr>5_Сектор</vt:lpstr>
      <vt:lpstr>6_Сектор</vt:lpstr>
      <vt:lpstr>7_Сектор</vt:lpstr>
      <vt:lpstr>Бюджет УГЛЕРОДОВСКОГО ГОРОДСКОГО ПОСЕЛЕНИЯ НА 2021 и на плановый  период  2022 и 2023 годов</vt:lpstr>
      <vt:lpstr>            ОБРАЩЕНИЕ ГЛАВЫ АДМИНИСТРАЦИИ Углеродовского городского ПОСЕЛЕНИЯ  К ЖИТЕЛЯМ ПОСЕЛЕНИЯ</vt:lpstr>
      <vt:lpstr>ПАРАМЕТРЫ БЮДЖЕТА УГЛЕРОДОВСКОГО ГОРОДСКОГО ПОСЕЛЕНИЯ  НА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УГЛЕРОДОВСКОГО ГОРОДСКОГО поселения в 2021 году</vt:lpstr>
      <vt:lpstr>     Основные направления  расходов бюджета УГЛЕРОДОВСКОГО ГОРОДСКОГО ПОСЕЛЕНИЯ КРАСНОСУЛИНСКОГО РАЙОНА в 2021 году по разделу 0100  «ОБЩЕГОСУДАРСТВЕННЫЕ ВОПРОСЫ»</vt:lpstr>
      <vt:lpstr>Презентация PowerPoint</vt:lpstr>
      <vt:lpstr>     Основные направления  расходов бюджета УГЛЕРОДОВСКОГО ГОРОДСКОГО ПОСЕЛЕНИЯ КРАСНОСУЛИНСКОГО РАЙОНА в 2021 году по разделу 0200  «НАЦИОНАЛЬНАЯ ОБОРОНА»</vt:lpstr>
      <vt:lpstr>Презентация PowerPoint</vt:lpstr>
      <vt:lpstr>     Основные направления  расходов бюджета УГЛЕРОДОВСКОГО ГОРОДСКОГО ПОСЕЛЕНИЯ КРАСНОСУЛИНСКОГО РАЙОНА в 2021 году по разделу 0300  «НАЦИОНАЛЬНАЯ БЕЗОПАСНОСТЬ И ПРАВООХРАНИТЕЛЬНАЯ ДЕЯТЕЛЬНОСТЬ»</vt:lpstr>
      <vt:lpstr>Презентация PowerPoint</vt:lpstr>
      <vt:lpstr>Презентация PowerPoint</vt:lpstr>
      <vt:lpstr>     Основные направления  расходов бюджета БОЖКОВСКОГО СЕЛЬСКОГО ПОСЕЛЕНИЯ КРАСНОСУЛИНСКОГО РАЙОНА в 2021 году по разделу 0800  «КУЛЬТУРА, КИНЕМАТОГРАФИЯ»</vt:lpstr>
      <vt:lpstr>     Основные направления  расходов бюджета УГЛЕРОДОВСКОГО ГОРОДСКОГО ПОСЕЛЕНИЯ КРАСНОСУЛИНСКОГО РАЙОНА в 2021 году по разделу 1000  «СОЦИАЛЬНАЯ ПОЛИТИКА»</vt:lpstr>
      <vt:lpstr>Презентация PowerPoint</vt:lpstr>
      <vt:lpstr>Расходы бюджета УГЛЕРОДОВСКОГО ГОРОДСКОГО поселения в рамках  муниципальных  программ в 2021 году</vt:lpstr>
      <vt:lpstr>Доля расходов бюджета в рамках муниципальных программ в общем объеме расходов в 2021 году</vt:lpstr>
      <vt:lpstr>Доля расходов бюджета в рамках муниципальных программ в общем объеме расходов в 2022 году</vt:lpstr>
      <vt:lpstr>Доля расходов бюджета в рамках муниципальных программ в общем объеме расходов в 2023 году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Yury</dc:creator>
  <cp:lastModifiedBy>Сиделева</cp:lastModifiedBy>
  <cp:revision>67</cp:revision>
  <dcterms:created xsi:type="dcterms:W3CDTF">2021-01-18T10:38:10Z</dcterms:created>
  <dcterms:modified xsi:type="dcterms:W3CDTF">2021-02-16T11:28:36Z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2021-01-18T00:00:00Z</vt:filetime>
  </property>
</Properties>
</file>