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77" r:id="rId2"/>
    <p:sldId id="278" r:id="rId3"/>
    <p:sldId id="281" r:id="rId4"/>
    <p:sldId id="279" r:id="rId5"/>
    <p:sldId id="280" r:id="rId6"/>
    <p:sldId id="274" r:id="rId7"/>
    <p:sldId id="273" r:id="rId8"/>
    <p:sldId id="275" r:id="rId9"/>
    <p:sldId id="276" r:id="rId10"/>
    <p:sldId id="28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94709" autoAdjust="0"/>
  </p:normalViewPr>
  <p:slideViewPr>
    <p:cSldViewPr>
      <p:cViewPr>
        <p:scale>
          <a:sx n="91" d="100"/>
          <a:sy n="91" d="100"/>
        </p:scale>
        <p:origin x="-11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27314814814814814"/>
          <c:y val="0.10121457489878542"/>
          <c:w val="0.69791666666666663"/>
          <c:h val="0.48582995951417013"/>
        </c:manualLayout>
      </c:layout>
      <c:bar3DChart>
        <c:barDir val="col"/>
        <c:grouping val="stacked"/>
        <c:ser>
          <c:idx val="1"/>
          <c:order val="0"/>
          <c:tx>
            <c:strRef>
              <c:f>Лист1!$A$2</c:f>
              <c:strCache>
                <c:ptCount val="1"/>
                <c:pt idx="0">
                  <c:v>2018 год (план)</c:v>
                </c:pt>
              </c:strCache>
            </c:strRef>
          </c:tx>
          <c:cat>
            <c:strRef>
              <c:f>Лист1!$B$1:$E$1</c:f>
              <c:strCache>
                <c:ptCount val="4"/>
                <c:pt idx="0">
                  <c:v>Штрафы, санкции, возмещение ущерба</c:v>
                </c:pt>
                <c:pt idx="1">
                  <c:v>Налог на имущество</c:v>
                </c:pt>
                <c:pt idx="2">
                  <c:v>НДФЛ</c:v>
                </c:pt>
                <c:pt idx="3">
                  <c:v>Земельный налог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8.3000000000000007</c:v>
                </c:pt>
                <c:pt idx="1">
                  <c:v>1841.8</c:v>
                </c:pt>
                <c:pt idx="2">
                  <c:v>436.3</c:v>
                </c:pt>
                <c:pt idx="3">
                  <c:v>1679.6</c:v>
                </c:pt>
              </c:numCache>
            </c:numRef>
          </c:val>
        </c:ser>
        <c:ser>
          <c:idx val="2"/>
          <c:order val="1"/>
          <c:tx>
            <c:strRef>
              <c:f>Лист1!$A$3</c:f>
              <c:strCache>
                <c:ptCount val="1"/>
                <c:pt idx="0">
                  <c:v>2019 год (план)</c:v>
                </c:pt>
              </c:strCache>
            </c:strRef>
          </c:tx>
          <c:cat>
            <c:strRef>
              <c:f>Лист1!$B$1:$E$1</c:f>
              <c:strCache>
                <c:ptCount val="4"/>
                <c:pt idx="0">
                  <c:v>Штрафы, санкции, возмещение ущерба</c:v>
                </c:pt>
                <c:pt idx="1">
                  <c:v>Налог на имущество</c:v>
                </c:pt>
                <c:pt idx="2">
                  <c:v>НДФЛ</c:v>
                </c:pt>
                <c:pt idx="3">
                  <c:v>Земельный налог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8.7000000000000011</c:v>
                </c:pt>
                <c:pt idx="1">
                  <c:v>1448.7</c:v>
                </c:pt>
                <c:pt idx="2">
                  <c:v>529.20000000000005</c:v>
                </c:pt>
                <c:pt idx="3">
                  <c:v>1298.7</c:v>
                </c:pt>
              </c:numCache>
            </c:numRef>
          </c:val>
        </c:ser>
        <c:ser>
          <c:idx val="0"/>
          <c:order val="2"/>
          <c:tx>
            <c:strRef>
              <c:f>Лист1!$A$4</c:f>
              <c:strCache>
                <c:ptCount val="1"/>
                <c:pt idx="0">
                  <c:v>2020 год (план)</c:v>
                </c:pt>
              </c:strCache>
            </c:strRef>
          </c:tx>
          <c:cat>
            <c:strRef>
              <c:f>Лист1!$B$1:$E$1</c:f>
              <c:strCache>
                <c:ptCount val="4"/>
                <c:pt idx="0">
                  <c:v>Штрафы, санкции, возмещение ущерба</c:v>
                </c:pt>
                <c:pt idx="1">
                  <c:v>Налог на имущество</c:v>
                </c:pt>
                <c:pt idx="2">
                  <c:v>НДФЛ</c:v>
                </c:pt>
                <c:pt idx="3">
                  <c:v>Земельный налог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9</c:v>
                </c:pt>
                <c:pt idx="1">
                  <c:v>1460.9</c:v>
                </c:pt>
                <c:pt idx="2">
                  <c:v>546.70000000000005</c:v>
                </c:pt>
                <c:pt idx="3">
                  <c:v>1298.7</c:v>
                </c:pt>
              </c:numCache>
            </c:numRef>
          </c:val>
        </c:ser>
        <c:dLbls/>
        <c:gapWidth val="95"/>
        <c:gapDepth val="95"/>
        <c:shape val="box"/>
        <c:axId val="148364672"/>
        <c:axId val="148436096"/>
        <c:axId val="0"/>
      </c:bar3DChart>
      <c:catAx>
        <c:axId val="148364672"/>
        <c:scaling>
          <c:orientation val="minMax"/>
        </c:scaling>
        <c:axPos val="b"/>
        <c:numFmt formatCode="General" sourceLinked="1"/>
        <c:majorTickMark val="none"/>
        <c:tickLblPos val="nextTo"/>
        <c:crossAx val="148436096"/>
        <c:crosses val="autoZero"/>
        <c:auto val="1"/>
        <c:lblAlgn val="ctr"/>
        <c:lblOffset val="100"/>
      </c:catAx>
      <c:valAx>
        <c:axId val="148436096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14836467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382">
          <a:noFill/>
        </a:ln>
      </c:spPr>
    </c:plotArea>
    <c:plotVisOnly val="1"/>
    <c:dispBlanksAs val="gap"/>
  </c:chart>
  <c:txPr>
    <a:bodyPr/>
    <a:lstStyle/>
    <a:p>
      <a:pPr>
        <a:defRPr sz="1658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457644136764798"/>
          <c:y val="3.9589743589743646E-2"/>
          <c:w val="0.68936386936532257"/>
          <c:h val="0.8874871794871794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1">
                  <c:v>2018 (13021,6 тыс.руб.)</c:v>
                </c:pt>
                <c:pt idx="2">
                  <c:v>2019 (10745,1 тыс.руб.)</c:v>
                </c:pt>
                <c:pt idx="3">
                  <c:v>2020 (11225,3 тыс.руб.)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5869.9</c:v>
                </c:pt>
                <c:pt idx="2">
                  <c:v>5058.3</c:v>
                </c:pt>
                <c:pt idx="3">
                  <c:v>5440.4</c:v>
                </c:pt>
              </c:numCache>
            </c:numRef>
          </c:val>
        </c:ser>
        <c:dLbls/>
        <c:shape val="cylinder"/>
        <c:axId val="148578304"/>
        <c:axId val="148580608"/>
        <c:axId val="0"/>
      </c:bar3DChart>
      <c:catAx>
        <c:axId val="148578304"/>
        <c:scaling>
          <c:orientation val="minMax"/>
        </c:scaling>
        <c:delete val="1"/>
        <c:axPos val="b"/>
        <c:tickLblPos val="none"/>
        <c:crossAx val="148580608"/>
        <c:crosses val="autoZero"/>
        <c:auto val="1"/>
        <c:lblAlgn val="ctr"/>
        <c:lblOffset val="100"/>
      </c:catAx>
      <c:valAx>
        <c:axId val="148580608"/>
        <c:scaling>
          <c:orientation val="minMax"/>
        </c:scaling>
        <c:axPos val="l"/>
        <c:numFmt formatCode="General" sourceLinked="1"/>
        <c:tickLblPos val="nextTo"/>
        <c:crossAx val="148578304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83163265306122458"/>
          <c:y val="0.21912350597609564"/>
          <c:w val="0.15433673469387754"/>
          <c:h val="0.63147410358565748"/>
        </c:manualLayout>
      </c:layout>
    </c:legend>
    <c:plotVisOnly val="1"/>
    <c:dispBlanksAs val="gap"/>
  </c:chart>
  <c:txPr>
    <a:bodyPr/>
    <a:lstStyle/>
    <a:p>
      <a:pPr>
        <a:defRPr sz="1796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500"/>
            </a:pPr>
            <a:r>
              <a:rPr lang="ru-RU" sz="1500" dirty="0" smtClean="0"/>
              <a:t>Всего 8023,8</a:t>
            </a:r>
            <a:endParaRPr lang="ru-RU" sz="15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4304123711340212"/>
          <c:y val="0.11730769230769231"/>
          <c:w val="0.51030927835051565"/>
          <c:h val="0.761538461538461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всего 8023,8</c:v>
                </c:pt>
              </c:strCache>
            </c:strRef>
          </c:tx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Lbls>
            <c:dLbl>
              <c:idx val="0"/>
              <c:layout>
                <c:manualLayout>
                  <c:x val="-0.1059113293827962"/>
                  <c:y val="0.1095061578841106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1.9501447628324814E-2"/>
                  <c:y val="7.683827983040582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Val val="1"/>
            </c:dLbl>
            <c:dLbl>
              <c:idx val="3"/>
              <c:layout>
                <c:manualLayout>
                  <c:x val="-8.445260708390831E-2"/>
                  <c:y val="-0.1405267514637593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Val val="1"/>
            </c:dLbl>
            <c:dLbl>
              <c:idx val="4"/>
              <c:layout>
                <c:manualLayout>
                  <c:x val="6.3771071786129827E-2"/>
                  <c:y val="-0.176814455885322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Val val="1"/>
            </c:dLbl>
            <c:dLbl>
              <c:idx val="5"/>
              <c:layout>
                <c:manualLayout>
                  <c:x val="0.11195889817896465"/>
                  <c:y val="8.347223904704219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/>
                      <a:t>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pPr/>
            </c:dLbl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 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 </c:v>
                </c:pt>
                <c:pt idx="4">
                  <c:v>Жилищно-коммунальное хозяйство </c:v>
                </c:pt>
                <c:pt idx="5">
                  <c:v>Культура, кинематография </c:v>
                </c:pt>
                <c:pt idx="6">
                  <c:v>Социальная политика </c:v>
                </c:pt>
                <c:pt idx="7">
                  <c:v>Физическая культура и спорт</c:v>
                </c:pt>
                <c:pt idx="8">
                  <c:v>Обслуживание муниципального долга</c:v>
                </c:pt>
                <c:pt idx="9">
                  <c:v>Образование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4042.8</c:v>
                </c:pt>
                <c:pt idx="1">
                  <c:v>189.5</c:v>
                </c:pt>
                <c:pt idx="2">
                  <c:v>120.9</c:v>
                </c:pt>
                <c:pt idx="3">
                  <c:v>753.4</c:v>
                </c:pt>
                <c:pt idx="4">
                  <c:v>308.39999999999992</c:v>
                </c:pt>
                <c:pt idx="5">
                  <c:v>2516</c:v>
                </c:pt>
                <c:pt idx="6">
                  <c:v>66</c:v>
                </c:pt>
                <c:pt idx="7">
                  <c:v>20</c:v>
                </c:pt>
                <c:pt idx="8">
                  <c:v>0.8</c:v>
                </c:pt>
                <c:pt idx="9">
                  <c:v>6</c:v>
                </c:pt>
              </c:numCache>
            </c:numRef>
          </c:val>
        </c:ser>
        <c:dLbls/>
        <c:firstSliceAng val="0"/>
      </c:pie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6.5476190476190479E-2"/>
          <c:y val="0.14038461538461536"/>
          <c:w val="0.30595238095238103"/>
          <c:h val="0.66923076923076918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51240-6FF7-4659-8593-886973C10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BD95C-973F-4CCC-ADEB-FB6EECF7B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65873-1502-4242-9A7F-CCCF83FDF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EE623-3FB7-4A6F-9FCA-A9512448A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549E3-7C1F-4CE0-9811-9298EADE1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346FC-7995-401C-8791-1C00A61AD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922CD-4AA7-4647-8A5C-6B32A708C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D91C5-F2EE-4AFB-B855-AC6FEC4AB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7CE92-3294-4BA4-A970-3785B78EA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01F97-E215-4BEB-A7A2-C17DD9919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C1858-46E8-4F91-BFA0-B74D307AD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00AC9D1-AC54-4A0A-A72A-6996D162E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8" r:id="rId2"/>
    <p:sldLayoutId id="2147483857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8" r:id="rId9"/>
    <p:sldLayoutId id="2147483854" r:id="rId10"/>
    <p:sldLayoutId id="2147483855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-1"/>
            <a:ext cx="8839200" cy="658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0" y="1841500"/>
            <a:ext cx="91440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dirty="0">
                <a:solidFill>
                  <a:srgbClr val="FF0000"/>
                </a:solidFill>
                <a:latin typeface="Goudy Stout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УГЛЕРОДОВСКОГО ГОРОДСКОГО</a:t>
            </a:r>
            <a:r>
              <a:rPr lang="ru-RU" sz="2800" b="1" dirty="0" smtClean="0">
                <a:solidFill>
                  <a:srgbClr val="FF0000"/>
                </a:solidFill>
                <a:latin typeface="Goudy Stout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2800" b="1" dirty="0">
                <a:solidFill>
                  <a:srgbClr val="FF0000"/>
                </a:solidFill>
                <a:latin typeface="Goudy Stout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КРАСНОСУЛИНСКОГО</a:t>
            </a:r>
            <a:r>
              <a:rPr lang="ru-RU" sz="2800" b="1" dirty="0">
                <a:solidFill>
                  <a:srgbClr val="FF0000"/>
                </a:solidFill>
                <a:latin typeface="Goudy Stout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1100" dirty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800" b="1" dirty="0">
                <a:solidFill>
                  <a:srgbClr val="FF0000"/>
                </a:solidFill>
                <a:latin typeface="Goudy Stout" pitchFamily="18" charset="0"/>
                <a:cs typeface="Times New Roman" pitchFamily="18" charset="0"/>
              </a:rPr>
              <a:t>   2018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4-014-Spasibo-za-vnimanie-1-640x480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2911475" y="479425"/>
            <a:ext cx="3717925" cy="3071813"/>
          </a:xfrm>
          <a:prstGeom prst="hexagon">
            <a:avLst>
              <a:gd name="adj" fmla="val 30852"/>
              <a:gd name="vf" fmla="val 11547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107763" dir="18900000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 eaLnBrk="0" hangingPunct="0"/>
            <a:r>
              <a:rPr lang="ru-RU" sz="1600" b="1" dirty="0">
                <a:latin typeface="Times New Roman" pitchFamily="18" charset="0"/>
              </a:rPr>
              <a:t>Основа формирования бюджета </a:t>
            </a:r>
            <a:r>
              <a:rPr lang="ru-RU" sz="1600" b="1" dirty="0" smtClean="0">
                <a:latin typeface="Times New Roman" pitchFamily="18" charset="0"/>
              </a:rPr>
              <a:t>Углеродовского городского </a:t>
            </a:r>
            <a:r>
              <a:rPr lang="ru-RU" sz="1600" b="1" dirty="0">
                <a:latin typeface="Times New Roman" pitchFamily="18" charset="0"/>
              </a:rPr>
              <a:t>поселения Красносулинского района на 2018 год и на плановый период 2019 и 2020 годов </a:t>
            </a:r>
            <a:endParaRPr lang="ru-RU" dirty="0"/>
          </a:p>
        </p:txBody>
      </p:sp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92075" y="457200"/>
            <a:ext cx="3033713" cy="2786063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Основные направления </a:t>
            </a:r>
            <a:r>
              <a:rPr lang="ru-RU" sz="1600" b="1">
                <a:latin typeface="Times New Roman" pitchFamily="18" charset="0"/>
              </a:rPr>
              <a:t>бюджетной и налоговой политики </a:t>
            </a:r>
            <a:endParaRPr lang="ru-RU" sz="1600"/>
          </a:p>
          <a:p>
            <a:pPr algn="ctr"/>
            <a:r>
              <a:rPr lang="ru-RU" sz="1600" b="1">
                <a:latin typeface="Times New Roman" pitchFamily="18" charset="0"/>
              </a:rPr>
              <a:t>Ростовской области на 2018 – 2020 годы</a:t>
            </a:r>
            <a:endParaRPr lang="ru-RU" sz="1600"/>
          </a:p>
          <a:p>
            <a:pPr algn="ctr"/>
            <a:r>
              <a:rPr lang="ru-RU" sz="1600" b="1">
                <a:latin typeface="Times New Roman" pitchFamily="18" charset="0"/>
              </a:rPr>
              <a:t>(Постановление ПРО от 15.09.2017 № 625)</a:t>
            </a:r>
            <a:endParaRPr lang="ru-RU" b="1"/>
          </a:p>
        </p:txBody>
      </p:sp>
      <p:sp>
        <p:nvSpPr>
          <p:cNvPr id="6148" name="AutoShape 2"/>
          <p:cNvSpPr>
            <a:spLocks noChangeArrowheads="1"/>
          </p:cNvSpPr>
          <p:nvPr/>
        </p:nvSpPr>
        <p:spPr bwMode="auto">
          <a:xfrm>
            <a:off x="6553200" y="685800"/>
            <a:ext cx="2514600" cy="2563813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 eaLnBrk="0" hangingPunct="0"/>
            <a:r>
              <a:rPr lang="ru-RU" sz="1600" b="1" dirty="0">
                <a:latin typeface="Times New Roman" pitchFamily="18" charset="0"/>
              </a:rPr>
              <a:t>Муниципальные программы </a:t>
            </a:r>
            <a:r>
              <a:rPr lang="ru-RU" sz="1600" b="1" dirty="0" smtClean="0">
                <a:latin typeface="Times New Roman" pitchFamily="18" charset="0"/>
              </a:rPr>
              <a:t>Углеродовского городского </a:t>
            </a:r>
            <a:r>
              <a:rPr lang="ru-RU" sz="1600" b="1" dirty="0">
                <a:latin typeface="Times New Roman" pitchFamily="18" charset="0"/>
              </a:rPr>
              <a:t>поселения</a:t>
            </a:r>
            <a:endParaRPr lang="ru-RU" dirty="0"/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95250" y="3795713"/>
            <a:ext cx="3438525" cy="2860675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 eaLnBrk="0" hangingPunct="0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Правила разработки и утверждения бюджетного прогноза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Углеродовского городского поселения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период 2017-2022 годов </a:t>
            </a:r>
            <a:r>
              <a:rPr lang="ru-RU" sz="1400" b="1" dirty="0">
                <a:latin typeface="Times New Roman" pitchFamily="18" charset="0"/>
              </a:rPr>
              <a:t>(Постановление Администрации </a:t>
            </a:r>
            <a:r>
              <a:rPr lang="ru-RU" sz="1400" b="1" dirty="0" smtClean="0">
                <a:latin typeface="Times New Roman" pitchFamily="18" charset="0"/>
              </a:rPr>
              <a:t>Углеродовского городского поселения </a:t>
            </a:r>
            <a:r>
              <a:rPr lang="ru-RU" sz="1400" b="1" dirty="0">
                <a:latin typeface="Times New Roman" pitchFamily="18" charset="0"/>
              </a:rPr>
              <a:t>от 03.03.2017 №94)</a:t>
            </a:r>
            <a:endParaRPr lang="ru-RU" sz="1400" dirty="0"/>
          </a:p>
        </p:txBody>
      </p:sp>
      <p:sp>
        <p:nvSpPr>
          <p:cNvPr id="6150" name="AutoShape 3"/>
          <p:cNvSpPr>
            <a:spLocks noChangeArrowheads="1"/>
          </p:cNvSpPr>
          <p:nvPr/>
        </p:nvSpPr>
        <p:spPr bwMode="auto">
          <a:xfrm>
            <a:off x="4578350" y="4014788"/>
            <a:ext cx="4240213" cy="2424112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 eaLnBrk="0" hangingPunct="0"/>
            <a:r>
              <a:rPr lang="ru-RU" sz="1600" b="1" dirty="0">
                <a:latin typeface="Times New Roman" pitchFamily="18" charset="0"/>
              </a:rPr>
              <a:t>Основные направления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бюджетной и налоговой политики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Углеродовского городского поселения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2018-2020 годы</a:t>
            </a:r>
            <a:endParaRPr lang="ru-RU" sz="1600" b="1" dirty="0">
              <a:solidFill>
                <a:srgbClr val="000000"/>
              </a:solidFill>
            </a:endParaRPr>
          </a:p>
          <a:p>
            <a:pPr eaLnBrk="0" hangingPunct="0"/>
            <a:r>
              <a:rPr lang="ru-RU" sz="1600" b="1" dirty="0">
                <a:latin typeface="Times New Roman" pitchFamily="18" charset="0"/>
              </a:rPr>
              <a:t>(Постановление Администрации </a:t>
            </a:r>
            <a:r>
              <a:rPr lang="ru-RU" sz="1600" b="1" dirty="0" smtClean="0">
                <a:latin typeface="Times New Roman" pitchFamily="18" charset="0"/>
              </a:rPr>
              <a:t>Углеродовского городского поселения  </a:t>
            </a:r>
            <a:r>
              <a:rPr lang="ru-RU" sz="1600" b="1" dirty="0">
                <a:latin typeface="Times New Roman" pitchFamily="18" charset="0"/>
              </a:rPr>
              <a:t>от 27.10.2017 №113)</a:t>
            </a:r>
            <a:endParaRPr lang="ru-RU" dirty="0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0" y="0"/>
            <a:ext cx="18415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sz="1100"/>
          </a:p>
          <a:p>
            <a:pPr eaLnBrk="0" hangingPunct="0"/>
            <a:endParaRPr lang="ru-RU"/>
          </a:p>
        </p:txBody>
      </p:sp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5138" y="2057400"/>
            <a:ext cx="4121150" cy="3889375"/>
          </a:xfrm>
          <a:prstGeom prst="rect">
            <a:avLst/>
          </a:prstGeom>
        </p:spPr>
      </p:pic>
      <p:pic>
        <p:nvPicPr>
          <p:cNvPr id="1945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288" y="1905000"/>
            <a:ext cx="41338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/>
          <p:cNvSpPr>
            <a:spLocks noChangeArrowheads="1"/>
          </p:cNvSpPr>
          <p:nvPr/>
        </p:nvSpPr>
        <p:spPr bwMode="auto">
          <a:xfrm>
            <a:off x="320675" y="3294063"/>
            <a:ext cx="8550275" cy="10287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E5DFEC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400" b="1">
                <a:latin typeface="Times New Roman" pitchFamily="18" charset="0"/>
              </a:rPr>
              <a:t>3) соответствие финансовых возможностей Комиссаровского сельского поселения ключевым направлениям развития;</a:t>
            </a:r>
            <a:endParaRPr lang="ru-RU"/>
          </a:p>
        </p:txBody>
      </p:sp>
      <p:sp>
        <p:nvSpPr>
          <p:cNvPr id="7171" name="AutoShape 2"/>
          <p:cNvSpPr>
            <a:spLocks noChangeArrowheads="1"/>
          </p:cNvSpPr>
          <p:nvPr/>
        </p:nvSpPr>
        <p:spPr bwMode="auto">
          <a:xfrm>
            <a:off x="304800" y="4419600"/>
            <a:ext cx="8588375" cy="882650"/>
          </a:xfrm>
          <a:prstGeom prst="wave">
            <a:avLst>
              <a:gd name="adj1" fmla="val 13005"/>
              <a:gd name="adj2" fmla="val 0"/>
            </a:avLst>
          </a:prstGeom>
          <a:solidFill>
            <a:srgbClr val="4BACC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400" b="1">
                <a:latin typeface="Times New Roman" pitchFamily="18" charset="0"/>
              </a:rPr>
              <a:t>4) повышение роли бюджетной политики для поддержки экономического роста;</a:t>
            </a:r>
            <a:endParaRPr lang="ru-RU"/>
          </a:p>
        </p:txBody>
      </p:sp>
      <p:sp>
        <p:nvSpPr>
          <p:cNvPr id="7172" name="AutoShape 3"/>
          <p:cNvSpPr>
            <a:spLocks noChangeArrowheads="1"/>
          </p:cNvSpPr>
          <p:nvPr/>
        </p:nvSpPr>
        <p:spPr bwMode="auto">
          <a:xfrm>
            <a:off x="368300" y="5302250"/>
            <a:ext cx="8588375" cy="1093788"/>
          </a:xfrm>
          <a:prstGeom prst="wave">
            <a:avLst>
              <a:gd name="adj1" fmla="val 13005"/>
              <a:gd name="adj2" fmla="val 0"/>
            </a:avLst>
          </a:prstGeom>
          <a:solidFill>
            <a:srgbClr val="F7964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400" b="1">
                <a:latin typeface="Times New Roman" pitchFamily="18" charset="0"/>
              </a:rPr>
              <a:t>5) повышение прозрачности и открытости бюджетного процесса.</a:t>
            </a:r>
            <a:endParaRPr lang="ru-RU"/>
          </a:p>
        </p:txBody>
      </p:sp>
      <p:sp>
        <p:nvSpPr>
          <p:cNvPr id="7173" name="AutoShape 4"/>
          <p:cNvSpPr>
            <a:spLocks noChangeArrowheads="1"/>
          </p:cNvSpPr>
          <p:nvPr/>
        </p:nvSpPr>
        <p:spPr bwMode="auto">
          <a:xfrm>
            <a:off x="320675" y="1143000"/>
            <a:ext cx="8572500" cy="9144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C6D9F1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400" b="1">
                <a:latin typeface="Times New Roman" pitchFamily="18" charset="0"/>
              </a:rPr>
              <a:t>1) 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обязательств;</a:t>
            </a:r>
            <a:endParaRPr lang="ru-RU"/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342900" y="2209800"/>
            <a:ext cx="8550275" cy="10668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EEECE1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400" b="1">
                <a:latin typeface="Times New Roman" pitchFamily="18" charset="0"/>
              </a:rPr>
              <a:t>2) повышение эффективности бюджетной политики, в том числе за счет роста эффективности бюджетных расходов;</a:t>
            </a:r>
            <a:endParaRPr lang="ru-RU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320675" y="381000"/>
            <a:ext cx="8572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b="1">
                <a:latin typeface="Times New Roman" pitchFamily="18" charset="0"/>
              </a:rPr>
              <a:t>Бюджет на 2018 год и на плановый период 2019 и 2020 годов направлен на решение следующих ключевых задач: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63663" y="1219200"/>
          <a:ext cx="7018337" cy="4957892"/>
        </p:xfrm>
        <a:graphic>
          <a:graphicData uri="http://schemas.openxmlformats.org/drawingml/2006/table">
            <a:tbl>
              <a:tblPr/>
              <a:tblGrid>
                <a:gridCol w="2136858"/>
                <a:gridCol w="1677072"/>
                <a:gridCol w="1522049"/>
                <a:gridCol w="1682358"/>
              </a:tblGrid>
              <a:tr h="290494">
                <a:tc rowSpan="2">
                  <a:txBody>
                    <a:bodyPr/>
                    <a:lstStyle/>
                    <a:p>
                      <a:pPr marL="0" marR="0" lvl="0" indent="-68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1097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Собрания депутатов Углеродовского городского поселения от 27.12.2017 № 46 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Собрания депутатов Углеродовского городского поселения от 27.12.2017 № 46 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Собрания депутатов Углеродовского городского поселения от 27.12.2017 № 46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380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Доходы, всего</a:t>
                      </a:r>
                    </a:p>
                  </a:txBody>
                  <a:tcPr marL="59261" marR="592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8877,6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7848,1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8292,0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609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59261" marR="592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365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59261" marR="59261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3007,7</a:t>
                      </a:r>
                    </a:p>
                    <a:p>
                      <a:pPr marL="0" marR="0" lvl="0" indent="-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2789,8</a:t>
                      </a:r>
                    </a:p>
                    <a:p>
                      <a:pPr marL="0" marR="0" lvl="0" indent="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2851,6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548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областного бюджета и бюджета района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5869,9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5058,3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5440,4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314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Расходы, всего</a:t>
                      </a:r>
                    </a:p>
                  </a:txBody>
                  <a:tcPr marL="59261" marR="5926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8023,8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7848,1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8292,0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373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Дефицит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(-), профицит (+)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853,8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977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Источники финансирования дефицита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9261" marR="5926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8245" name="Rectangle 1"/>
          <p:cNvSpPr>
            <a:spLocks noChangeArrowheads="1"/>
          </p:cNvSpPr>
          <p:nvPr/>
        </p:nvSpPr>
        <p:spPr bwMode="auto">
          <a:xfrm>
            <a:off x="457200" y="384175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246" name="TextBox 5"/>
          <p:cNvSpPr txBox="1">
            <a:spLocks noChangeArrowheads="1"/>
          </p:cNvSpPr>
          <p:nvPr/>
        </p:nvSpPr>
        <p:spPr bwMode="auto">
          <a:xfrm>
            <a:off x="457200" y="296863"/>
            <a:ext cx="8069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Основные параметры бюджета </a:t>
            </a:r>
            <a:r>
              <a:rPr lang="ru-RU" dirty="0" smtClean="0">
                <a:solidFill>
                  <a:srgbClr val="FF0000"/>
                </a:solidFill>
              </a:rPr>
              <a:t>Углеродовского городского </a:t>
            </a:r>
            <a:r>
              <a:rPr lang="ru-RU" dirty="0">
                <a:solidFill>
                  <a:srgbClr val="FF0000"/>
                </a:solidFill>
              </a:rPr>
              <a:t>поселения на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2018 год и на плановый период 2019 и 2020 годов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1"/>
          <p:cNvGraphicFramePr>
            <a:graphicFrameLocks noGrp="1"/>
          </p:cNvGraphicFramePr>
          <p:nvPr>
            <p:ph sz="quarter" idx="13"/>
          </p:nvPr>
        </p:nvGraphicFramePr>
        <p:xfrm>
          <a:off x="381000" y="1524000"/>
          <a:ext cx="8331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914400" y="533400"/>
            <a:ext cx="7096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/>
              <a:t>Структура поступления </a:t>
            </a:r>
            <a:r>
              <a:rPr lang="ru-RU" dirty="0" err="1"/>
              <a:t>бюджетообразующих</a:t>
            </a:r>
            <a:r>
              <a:rPr lang="ru-RU" dirty="0"/>
              <a:t> налогов в бюджет </a:t>
            </a:r>
          </a:p>
          <a:p>
            <a:pPr algn="ctr"/>
            <a:r>
              <a:rPr lang="ru-RU" dirty="0" smtClean="0"/>
              <a:t>Углеродовского городского поселения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990600" y="838200"/>
            <a:ext cx="7010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Безвозмездные поступления (дотация бюджету поселения на</a:t>
            </a:r>
          </a:p>
          <a:p>
            <a:pPr algn="ctr"/>
            <a:r>
              <a:rPr lang="ru-RU"/>
              <a:t>выравнивание бюджетной обеспеченности) на </a:t>
            </a:r>
            <a:r>
              <a:rPr lang="ru-RU">
                <a:solidFill>
                  <a:srgbClr val="002060"/>
                </a:solidFill>
              </a:rPr>
              <a:t>2018 год и на плановый период 2019 и 2020 годов </a:t>
            </a: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96357273"/>
              </p:ext>
            </p:extLst>
          </p:nvPr>
        </p:nvGraphicFramePr>
        <p:xfrm>
          <a:off x="762000" y="1346200"/>
          <a:ext cx="7467600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94305095"/>
              </p:ext>
            </p:extLst>
          </p:nvPr>
        </p:nvGraphicFramePr>
        <p:xfrm>
          <a:off x="685800" y="1184275"/>
          <a:ext cx="8001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304800" y="533400"/>
            <a:ext cx="868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Расходы бюджета </a:t>
            </a:r>
            <a:r>
              <a:rPr lang="ru-RU" dirty="0" smtClean="0"/>
              <a:t>Углеродовского городского </a:t>
            </a:r>
            <a:r>
              <a:rPr lang="ru-RU" dirty="0"/>
              <a:t>поселения</a:t>
            </a:r>
            <a:r>
              <a:rPr lang="en-US" dirty="0"/>
              <a:t> </a:t>
            </a:r>
            <a:r>
              <a:rPr lang="ru-RU" dirty="0"/>
              <a:t>на 2018 год, </a:t>
            </a:r>
            <a:r>
              <a:rPr lang="ru-RU" dirty="0" err="1"/>
              <a:t>тыс.руб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6588425"/>
              </p:ext>
            </p:extLst>
          </p:nvPr>
        </p:nvGraphicFramePr>
        <p:xfrm>
          <a:off x="1371600" y="990600"/>
          <a:ext cx="6975475" cy="5210176"/>
        </p:xfrm>
        <a:graphic>
          <a:graphicData uri="http://schemas.openxmlformats.org/drawingml/2006/table">
            <a:tbl>
              <a:tblPr/>
              <a:tblGrid>
                <a:gridCol w="3633788"/>
                <a:gridCol w="1319212"/>
                <a:gridCol w="1066800"/>
                <a:gridCol w="955675"/>
              </a:tblGrid>
              <a:tr h="712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 программы Углеродовского городского поселения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634" marR="676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634" marR="676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7634" marR="676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7634" marR="676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634" marR="676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8023,8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634" marR="676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7848,1</a:t>
                      </a:r>
                    </a:p>
                  </a:txBody>
                  <a:tcPr marL="67634" marR="676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8292,0</a:t>
                      </a:r>
                    </a:p>
                  </a:txBody>
                  <a:tcPr marL="67634" marR="676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Управление муниципальными финансами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3997,6</a:t>
                      </a: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3818,5</a:t>
                      </a: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4062,9</a:t>
                      </a: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Муниципальная политика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107,0</a:t>
                      </a: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127,0</a:t>
                      </a: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120,9</a:t>
                      </a: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120,9</a:t>
                      </a: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123,9</a:t>
                      </a: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Развитие транспортной системы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753,4</a:t>
                      </a: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838,2</a:t>
                      </a: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866,4</a:t>
                      </a: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Благоустройство территории и жилищно-коммунальное хозяйство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280,6</a:t>
                      </a: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281,1</a:t>
                      </a: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Развитие культуры, физической культуры и спорта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2536,0</a:t>
                      </a: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2461,1</a:t>
                      </a: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2649,0</a:t>
                      </a: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Непрограммные расходы органа местного самоуправления Углеродовского городского поселения</a:t>
                      </a: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200,5</a:t>
                      </a: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201,8</a:t>
                      </a: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208,7</a:t>
                      </a:r>
                    </a:p>
                  </a:txBody>
                  <a:tcPr marL="67634" marR="676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47" name="TextBox 4"/>
          <p:cNvSpPr txBox="1">
            <a:spLocks noChangeArrowheads="1"/>
          </p:cNvSpPr>
          <p:nvPr/>
        </p:nvSpPr>
        <p:spPr bwMode="auto">
          <a:xfrm>
            <a:off x="1548824" y="304800"/>
            <a:ext cx="6259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/>
              <a:t>Программная структура расходов </a:t>
            </a:r>
            <a:r>
              <a:rPr lang="ru-RU" sz="1200" dirty="0" smtClean="0"/>
              <a:t>Углеродовского городского </a:t>
            </a:r>
            <a:r>
              <a:rPr lang="ru-RU" sz="1200" dirty="0"/>
              <a:t>поселения на 2018 год </a:t>
            </a:r>
          </a:p>
          <a:p>
            <a:pPr algn="ctr"/>
            <a:r>
              <a:rPr lang="ru-RU" sz="1200" dirty="0"/>
              <a:t>и на плановый период 2019 и 2020 годов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488</TotalTime>
  <Words>454</Words>
  <Application>Microsoft Office PowerPoint</Application>
  <PresentationFormat>Экран (4:3)</PresentationFormat>
  <Paragraphs>112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Углерод</cp:lastModifiedBy>
  <cp:revision>48</cp:revision>
  <cp:lastPrinted>1601-01-01T00:00:00Z</cp:lastPrinted>
  <dcterms:created xsi:type="dcterms:W3CDTF">2014-11-18T15:51:25Z</dcterms:created>
  <dcterms:modified xsi:type="dcterms:W3CDTF">2018-02-21T16:01:03Z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