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6858000" cy="9906000" type="A4"/>
  <p:notesSz cx="7559675" cy="10691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766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61F05CF-58DB-423B-991F-CAA10CC50BE2}" type="slidenum"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617184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342720" y="5318528"/>
            <a:ext cx="617184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C40DDC6-349F-4A89-B8A6-D114B0720E4B}" type="slidenum"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3427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1" name="PlaceHolder 5"/>
          <p:cNvSpPr>
            <a:spLocks noGrp="1"/>
          </p:cNvSpPr>
          <p:nvPr>
            <p:ph/>
          </p:nvPr>
        </p:nvSpPr>
        <p:spPr>
          <a:xfrm>
            <a:off x="35053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7746318-79AB-4077-ABD0-2308450008A3}" type="slidenum"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/>
          </p:nvPr>
        </p:nvSpPr>
        <p:spPr>
          <a:xfrm>
            <a:off x="2429640" y="2317770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/>
          </p:nvPr>
        </p:nvSpPr>
        <p:spPr>
          <a:xfrm>
            <a:off x="4516560" y="2317770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6" name="PlaceHolder 5"/>
          <p:cNvSpPr>
            <a:spLocks noGrp="1"/>
          </p:cNvSpPr>
          <p:nvPr>
            <p:ph/>
          </p:nvPr>
        </p:nvSpPr>
        <p:spPr>
          <a:xfrm>
            <a:off x="342720" y="5318528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7" name="PlaceHolder 6"/>
          <p:cNvSpPr>
            <a:spLocks noGrp="1"/>
          </p:cNvSpPr>
          <p:nvPr>
            <p:ph/>
          </p:nvPr>
        </p:nvSpPr>
        <p:spPr>
          <a:xfrm>
            <a:off x="2429640" y="5318528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8" name="PlaceHolder 7"/>
          <p:cNvSpPr>
            <a:spLocks noGrp="1"/>
          </p:cNvSpPr>
          <p:nvPr>
            <p:ph/>
          </p:nvPr>
        </p:nvSpPr>
        <p:spPr>
          <a:xfrm>
            <a:off x="4516560" y="5318528"/>
            <a:ext cx="198720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1B8F31C-B373-4A6A-9EBF-303FFF4A5ACC}" type="slidenum"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342720" y="2317770"/>
            <a:ext cx="617184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336E2B6-BD4A-4524-94CF-F8F464CDC9EA}" type="slidenum"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617184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FAB600A-640B-4FFB-88C3-EF4917ECB3B3}" type="slidenum"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14E2A0F-0477-42ED-BA84-96CB88899626}" type="slidenum">
              <a:t>‹#›</a:t>
            </a:fld>
            <a:endParaRPr/>
          </a:p>
        </p:txBody>
      </p:sp>
      <p:sp>
        <p:nvSpPr>
          <p:cNvPr id="2" name="PlaceHolder 6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081BA66-714D-4BC6-AA9D-3CBE09DDB98B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subTitle"/>
          </p:nvPr>
        </p:nvSpPr>
        <p:spPr>
          <a:xfrm>
            <a:off x="342720" y="395168"/>
            <a:ext cx="6171840" cy="766701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51340BD-2E3A-4CE6-AFA3-33946B7413BC}" type="slidenum"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/>
          </p:nvPr>
        </p:nvSpPr>
        <p:spPr>
          <a:xfrm>
            <a:off x="3427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9E2A007-0373-4D11-90CD-99BE411D08B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574499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3505320" y="5318528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8E9864E-3E92-42A6-B2BD-31F9B0252E7C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342720" y="395168"/>
            <a:ext cx="6171840" cy="1653795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ru-RU" sz="44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3427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3505320" y="2317770"/>
            <a:ext cx="301176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342720" y="5318528"/>
            <a:ext cx="6171840" cy="27401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ru-RU" sz="32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lstStyle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8BD99F9-4C3C-40A3-BF55-C566003B60C5}" type="slidenum"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ftr" idx="1"/>
          </p:nvPr>
        </p:nvSpPr>
        <p:spPr>
          <a:xfrm>
            <a:off x="2271600" y="9181282"/>
            <a:ext cx="2313000" cy="5262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sldNum" idx="2"/>
          </p:nvPr>
        </p:nvSpPr>
        <p:spPr>
          <a:xfrm>
            <a:off x="4843440" y="9181282"/>
            <a:ext cx="1541520" cy="5262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ru-RU" sz="213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580801A9-8C2A-4912-9587-8E202A14788A}" type="slidenum">
              <a:rPr lang="ru-RU" sz="213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213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>
          <a:xfrm>
            <a:off x="471600" y="9181282"/>
            <a:ext cx="1541520" cy="526208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77"/>
          <p:cNvSpPr/>
          <p:nvPr/>
        </p:nvSpPr>
        <p:spPr>
          <a:xfrm>
            <a:off x="119520" y="3943670"/>
            <a:ext cx="6642000" cy="25214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0" y="400019"/>
            <a:ext cx="6877080" cy="331403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 algn="ctr">
              <a:lnSpc>
                <a:spcPct val="90000"/>
              </a:lnSpc>
              <a:buNone/>
              <a:tabLst>
                <a:tab pos="0" algn="l"/>
              </a:tabLst>
            </a:pPr>
            <a:r>
              <a:rPr lang="ru-RU" sz="2400" b="1" strike="noStrike" spc="-1" dirty="0">
                <a:solidFill>
                  <a:srgbClr val="FFC000"/>
                </a:solidFill>
                <a:latin typeface="Times New Roman"/>
                <a:ea typeface="Times New Roman"/>
              </a:rPr>
              <a:t>ГРАЖДАНСКАЯ ОБОРОНА</a:t>
            </a:r>
            <a:endParaRPr lang="ru-RU" sz="24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1" name="Shape 79"/>
          <p:cNvSpPr/>
          <p:nvPr/>
        </p:nvSpPr>
        <p:spPr>
          <a:xfrm>
            <a:off x="112320" y="776536"/>
            <a:ext cx="6642000" cy="613372"/>
          </a:xfrm>
          <a:prstGeom prst="rect">
            <a:avLst/>
          </a:prstGeom>
          <a:solidFill>
            <a:srgbClr val="FF0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При получении экстренной информации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rgbClr val="FFFFFF"/>
                </a:solidFill>
                <a:latin typeface="Calibri"/>
                <a:ea typeface="DejaVu Sans"/>
              </a:rPr>
              <a:t>  «РАКЕТНАЯ ОПАСНОСТЬ» 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2" name="Shape 80"/>
          <p:cNvSpPr/>
          <p:nvPr/>
        </p:nvSpPr>
        <p:spPr>
          <a:xfrm>
            <a:off x="112320" y="1455798"/>
            <a:ext cx="6642000" cy="2052334"/>
          </a:xfrm>
          <a:prstGeom prst="rect">
            <a:avLst/>
          </a:prstGeom>
          <a:solidFill>
            <a:srgbClr val="FFC000"/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endParaRPr lang="ru-RU" sz="1800" b="0" strike="noStrike" spc="-1">
              <a:solidFill>
                <a:schemeClr val="lt1"/>
              </a:solidFill>
              <a:latin typeface="Calibri"/>
              <a:ea typeface="DejaVu Sans"/>
            </a:endParaRPr>
          </a:p>
        </p:txBody>
      </p:sp>
      <p:sp>
        <p:nvSpPr>
          <p:cNvPr id="43" name="Shape 83"/>
          <p:cNvSpPr/>
          <p:nvPr/>
        </p:nvSpPr>
        <p:spPr>
          <a:xfrm>
            <a:off x="1235160" y="1485925"/>
            <a:ext cx="536220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Производится рассылка SMS-сообщений с экстренной информацией об опасностях, правилах поведения населения, мероприятиях по защите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4" name="Shape 84"/>
          <p:cNvSpPr/>
          <p:nvPr/>
        </p:nvSpPr>
        <p:spPr>
          <a:xfrm>
            <a:off x="1244520" y="2365068"/>
            <a:ext cx="5362200" cy="107576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Производится рассылка PUSH-сообщений с экстренной информацией об опасностях, правилах поведения населения, мероприятиях по защите через мобильное приложение «МЧС России»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5" name="Shape 85"/>
          <p:cNvSpPr/>
          <p:nvPr/>
        </p:nvSpPr>
        <p:spPr>
          <a:xfrm>
            <a:off x="0" y="3508132"/>
            <a:ext cx="6856560" cy="3647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 dirty="0">
                <a:solidFill>
                  <a:schemeClr val="lt1"/>
                </a:solidFill>
                <a:latin typeface="Calibri"/>
                <a:ea typeface="DejaVu Sans"/>
              </a:rPr>
              <a:t>ДЕЙСТВИЯ НАСЕЛЕНИЯ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6" name="Shape 88"/>
          <p:cNvSpPr/>
          <p:nvPr/>
        </p:nvSpPr>
        <p:spPr>
          <a:xfrm>
            <a:off x="141840" y="4902098"/>
            <a:ext cx="536220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Если вы на улице немедленно спуститесь в ближайшее укрытие, подземный переход или подземный 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паркинге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7" name="Shape 89"/>
          <p:cNvSpPr/>
          <p:nvPr/>
        </p:nvSpPr>
        <p:spPr>
          <a:xfrm>
            <a:off x="1395000" y="5809839"/>
            <a:ext cx="536220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Если вы перемещаетесь на транспорте – покиньте его и найдите укрытие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8" name="Shape 90"/>
          <p:cNvSpPr/>
          <p:nvPr/>
        </p:nvSpPr>
        <p:spPr>
          <a:xfrm>
            <a:off x="720" y="8404676"/>
            <a:ext cx="6856560" cy="364748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800" b="1" strike="noStrike" spc="-1">
                <a:solidFill>
                  <a:schemeClr val="lt1"/>
                </a:solidFill>
                <a:latin typeface="Calibri"/>
                <a:ea typeface="DejaVu Sans"/>
              </a:rPr>
              <a:t>При получении сообщения «ОТБОЙ РАКЕТНОЙ ОПАСНОСТИ»</a:t>
            </a:r>
            <a:endParaRPr lang="ru-RU" sz="18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49" name="Shape 91"/>
          <p:cNvSpPr/>
          <p:nvPr/>
        </p:nvSpPr>
        <p:spPr>
          <a:xfrm>
            <a:off x="109800" y="8765912"/>
            <a:ext cx="6638040" cy="7956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1339920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-    Возвращайтесь к месту работы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  <a:p>
            <a:pPr marL="1339920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-    Будьте в готовности к возможному повторению  экстренной информации об опасностях</a:t>
            </a: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  <a:p>
            <a:pPr marL="1339920" algn="ctr">
              <a:lnSpc>
                <a:spcPct val="100000"/>
              </a:lnSpc>
              <a:tabLst>
                <a:tab pos="0" algn="l"/>
              </a:tabLst>
            </a:pPr>
            <a:endParaRPr lang="ru-RU" sz="1600" b="0" strike="noStrike" spc="-1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0" name="Shape 92"/>
          <p:cNvSpPr/>
          <p:nvPr/>
        </p:nvSpPr>
        <p:spPr>
          <a:xfrm>
            <a:off x="108000" y="7329265"/>
            <a:ext cx="6642000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При обнаружении на земле фрагментов ракет – ни в коем случае ничего не трогайте, сразу покиньте место находки. При возможности незамедлительно сообщите о находке по телефону 112</a:t>
            </a:r>
            <a:r>
              <a:rPr lang="ru-RU" sz="18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!</a:t>
            </a:r>
            <a:endParaRPr lang="ru-RU" sz="18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sp>
        <p:nvSpPr>
          <p:cNvPr id="51" name="Shape 93"/>
          <p:cNvSpPr/>
          <p:nvPr/>
        </p:nvSpPr>
        <p:spPr>
          <a:xfrm>
            <a:off x="108000" y="6600952"/>
            <a:ext cx="6642000" cy="65630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rgbClr val="43729D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FF0000"/>
                </a:solidFill>
                <a:latin typeface="Calibri"/>
                <a:ea typeface="DejaVu Sans"/>
              </a:rPr>
              <a:t>Не подходят для укрытия места под техникой, у наружных стен зданий, временные строения (ларьки, павильоны)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52" name="Picture 99"/>
          <p:cNvPicPr/>
          <p:nvPr/>
        </p:nvPicPr>
        <p:blipFill>
          <a:blip r:embed="rId2"/>
          <a:stretch/>
        </p:blipFill>
        <p:spPr>
          <a:xfrm>
            <a:off x="-1800" y="1435030"/>
            <a:ext cx="1241280" cy="921083"/>
          </a:xfrm>
          <a:prstGeom prst="rect">
            <a:avLst/>
          </a:prstGeom>
          <a:ln w="0">
            <a:noFill/>
          </a:ln>
        </p:spPr>
      </p:pic>
      <p:pic>
        <p:nvPicPr>
          <p:cNvPr id="53" name="Picture 101"/>
          <p:cNvPicPr/>
          <p:nvPr/>
        </p:nvPicPr>
        <p:blipFill>
          <a:blip r:embed="rId3"/>
          <a:stretch/>
        </p:blipFill>
        <p:spPr>
          <a:xfrm>
            <a:off x="540000" y="2548840"/>
            <a:ext cx="693000" cy="675968"/>
          </a:xfrm>
          <a:prstGeom prst="rect">
            <a:avLst/>
          </a:prstGeom>
          <a:ln w="0">
            <a:noFill/>
          </a:ln>
        </p:spPr>
      </p:pic>
      <p:pic>
        <p:nvPicPr>
          <p:cNvPr id="54" name="Picture 107"/>
          <p:cNvPicPr/>
          <p:nvPr/>
        </p:nvPicPr>
        <p:blipFill>
          <a:blip r:embed="rId4"/>
          <a:stretch/>
        </p:blipFill>
        <p:spPr>
          <a:xfrm>
            <a:off x="5445224" y="4768829"/>
            <a:ext cx="1224000" cy="1120275"/>
          </a:xfrm>
          <a:prstGeom prst="rect">
            <a:avLst/>
          </a:prstGeom>
          <a:ln w="0">
            <a:noFill/>
          </a:ln>
        </p:spPr>
      </p:pic>
      <p:pic>
        <p:nvPicPr>
          <p:cNvPr id="55" name="Picture 109"/>
          <p:cNvPicPr/>
          <p:nvPr/>
        </p:nvPicPr>
        <p:blipFill>
          <a:blip r:embed="rId5"/>
          <a:stretch/>
        </p:blipFill>
        <p:spPr>
          <a:xfrm>
            <a:off x="758160" y="5678875"/>
            <a:ext cx="636480" cy="714285"/>
          </a:xfrm>
          <a:prstGeom prst="rect">
            <a:avLst/>
          </a:prstGeom>
          <a:ln w="0">
            <a:noFill/>
          </a:ln>
        </p:spPr>
      </p:pic>
      <p:pic>
        <p:nvPicPr>
          <p:cNvPr id="56" name="Picture 111"/>
          <p:cNvPicPr/>
          <p:nvPr/>
        </p:nvPicPr>
        <p:blipFill>
          <a:blip r:embed="rId6"/>
          <a:stretch/>
        </p:blipFill>
        <p:spPr>
          <a:xfrm>
            <a:off x="236880" y="5842675"/>
            <a:ext cx="520560" cy="517433"/>
          </a:xfrm>
          <a:prstGeom prst="rect">
            <a:avLst/>
          </a:prstGeom>
          <a:ln w="0">
            <a:noFill/>
          </a:ln>
        </p:spPr>
      </p:pic>
      <p:pic>
        <p:nvPicPr>
          <p:cNvPr id="57" name="Picture 113"/>
          <p:cNvPicPr/>
          <p:nvPr/>
        </p:nvPicPr>
        <p:blipFill>
          <a:blip r:embed="rId7"/>
          <a:stretch/>
        </p:blipFill>
        <p:spPr>
          <a:xfrm>
            <a:off x="351720" y="8886422"/>
            <a:ext cx="1087920" cy="610448"/>
          </a:xfrm>
          <a:prstGeom prst="rect">
            <a:avLst/>
          </a:prstGeom>
          <a:ln w="0">
            <a:noFill/>
          </a:ln>
        </p:spPr>
      </p:pic>
      <p:pic>
        <p:nvPicPr>
          <p:cNvPr id="58" name="Picture 116"/>
          <p:cNvPicPr/>
          <p:nvPr/>
        </p:nvPicPr>
        <p:blipFill>
          <a:blip r:embed="rId8"/>
          <a:stretch/>
        </p:blipFill>
        <p:spPr>
          <a:xfrm>
            <a:off x="4904504" y="5290197"/>
            <a:ext cx="540720" cy="382883"/>
          </a:xfrm>
          <a:prstGeom prst="rect">
            <a:avLst/>
          </a:prstGeom>
          <a:ln w="0">
            <a:noFill/>
          </a:ln>
        </p:spPr>
      </p:pic>
      <p:sp>
        <p:nvSpPr>
          <p:cNvPr id="59" name="Shape 86"/>
          <p:cNvSpPr/>
          <p:nvPr/>
        </p:nvSpPr>
        <p:spPr>
          <a:xfrm>
            <a:off x="180000" y="4011822"/>
            <a:ext cx="5362560" cy="8295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600" b="1" strike="noStrike" spc="-1" dirty="0">
                <a:solidFill>
                  <a:srgbClr val="000000"/>
                </a:solidFill>
                <a:latin typeface="Calibri"/>
                <a:ea typeface="DejaVu Sans"/>
              </a:rPr>
              <a:t>Если вы в здании спуститесь в укрытие, подвал индивидуального домовладения или подземный паркинг. Не пользуйтесь лифтом!</a:t>
            </a:r>
            <a:endParaRPr lang="ru-RU" sz="1600" b="0" strike="noStrike" spc="-1" dirty="0">
              <a:solidFill>
                <a:srgbClr val="000000"/>
              </a:solidFill>
              <a:latin typeface="XO Oriel"/>
            </a:endParaRPr>
          </a:p>
        </p:txBody>
      </p:sp>
      <p:pic>
        <p:nvPicPr>
          <p:cNvPr id="60" name="Picture 103"/>
          <p:cNvPicPr/>
          <p:nvPr/>
        </p:nvPicPr>
        <p:blipFill>
          <a:blip r:embed="rId9"/>
          <a:stretch/>
        </p:blipFill>
        <p:spPr>
          <a:xfrm>
            <a:off x="5589240" y="3970563"/>
            <a:ext cx="1001880" cy="725108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Normal.dotm</Template>
  <TotalTime>135</TotalTime>
  <Words>171</Words>
  <Application>Microsoft Office PowerPoint</Application>
  <PresentationFormat>Лист A4 (210x297 мм)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ГРАЖДАНСКАЯ ОБОРОНА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ГРАЖДАНСКАЯ ОБОРОНА</dc:title>
  <dc:subject/>
  <dc:creator/>
  <dc:description/>
  <cp:lastModifiedBy>korzhushko</cp:lastModifiedBy>
  <cp:revision>7</cp:revision>
  <cp:lastPrinted>2025-02-28T11:06:52Z</cp:lastPrinted>
  <dcterms:created xsi:type="dcterms:W3CDTF">2024-12-10T03:54:30Z</dcterms:created>
  <dcterms:modified xsi:type="dcterms:W3CDTF">2025-02-28T14:37:52Z</dcterms:modified>
  <dc:language>ru-RU</dc:language>
</cp:coreProperties>
</file>