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package" Target="../embeddings/_____Microsoft_Office_Excel8.xlsx"/><Relationship Id="rId1" Type="http://schemas.openxmlformats.org/officeDocument/2006/relationships/themeOverride" Target="../theme/themeOverride1.xml"/><Relationship Id="rId4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0"/>
      <c:depthPercent val="60"/>
      <c:perspective val="100"/>
    </c:view3D>
    <c:floor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100529100529099E-2"/>
          <c:y val="4.2929299331300109E-2"/>
          <c:w val="0.97089947089947093"/>
          <c:h val="0.82202213901149368"/>
        </c:manualLayout>
      </c:layout>
      <c:bar3DChart>
        <c:barDir val="col"/>
        <c:grouping val="standard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25594,4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23936,5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27116,0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24865,6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Лист1!$A$1:$D$2</c:f>
              <c:multiLvlStrCache>
                <c:ptCount val="4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</c:lvl>
                <c:lvl>
                  <c:pt idx="0">
                    <c:v>Доходы</c:v>
                  </c:pt>
                  <c:pt idx="2">
                    <c:v>Расходы</c:v>
                  </c:pt>
                </c:lvl>
              </c:multiLvlStrCache>
            </c:multiLvlStrRef>
          </c:cat>
          <c:val>
            <c:numRef>
              <c:f>Лист1!$A$3:$D$3</c:f>
              <c:numCache>
                <c:formatCode>General</c:formatCode>
                <c:ptCount val="4"/>
                <c:pt idx="0">
                  <c:v>25594.400000000001</c:v>
                </c:pt>
                <c:pt idx="1">
                  <c:v>23936.5</c:v>
                </c:pt>
                <c:pt idx="2">
                  <c:v>27116</c:v>
                </c:pt>
                <c:pt idx="3">
                  <c:v>24865.599999999999</c:v>
                </c:pt>
              </c:numCache>
            </c:numRef>
          </c:val>
        </c:ser>
        <c:gapWidth val="65"/>
        <c:shape val="box"/>
        <c:axId val="153621248"/>
        <c:axId val="153622784"/>
        <c:axId val="83215680"/>
      </c:bar3DChart>
      <c:catAx>
        <c:axId val="1536212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3622784"/>
        <c:crosses val="autoZero"/>
        <c:auto val="1"/>
        <c:lblAlgn val="ctr"/>
        <c:lblOffset val="100"/>
      </c:catAx>
      <c:valAx>
        <c:axId val="1536227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53621248"/>
        <c:crosses val="autoZero"/>
        <c:crossBetween val="between"/>
      </c:valAx>
      <c:serAx>
        <c:axId val="83215680"/>
        <c:scaling>
          <c:orientation val="minMax"/>
        </c:scaling>
        <c:delete val="1"/>
        <c:axPos val="b"/>
        <c:majorTickMark val="none"/>
        <c:tickLblPos val="none"/>
        <c:crossAx val="153622784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8"/>
          <c:dPt>
            <c:idx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24865,6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23936,5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Лист1!$A$2:$B$2</c:f>
              <c:strCache>
                <c:ptCount val="2"/>
                <c:pt idx="0">
                  <c:v>Доходы </c:v>
                </c:pt>
                <c:pt idx="1">
                  <c:v>Расходы</c:v>
                </c:pt>
              </c:strCache>
            </c:strRef>
          </c:cat>
          <c:val>
            <c:numRef>
              <c:f>Лист1!$A$3:$B$3</c:f>
              <c:numCache>
                <c:formatCode>General</c:formatCode>
                <c:ptCount val="2"/>
                <c:pt idx="0">
                  <c:v>23936.5</c:v>
                </c:pt>
                <c:pt idx="1">
                  <c:v>24865.599999999999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0259959596970579E-2"/>
          <c:y val="1.3165938769843989E-2"/>
          <c:w val="0.93380009931191033"/>
          <c:h val="0.92613616738399351"/>
        </c:manualLayout>
      </c:layout>
      <c:barChart>
        <c:barDir val="col"/>
        <c:grouping val="clustered"/>
        <c:ser>
          <c:idx val="1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26839,9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39661,5</a:t>
                    </a:r>
                    <a:endParaRPr lang="en-US" dirty="0"/>
                  </a:p>
                </c:rich>
              </c:tx>
              <c:dLblPos val="in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39151,9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23936,5</a:t>
                    </a:r>
                    <a:endParaRPr lang="en-US" dirty="0"/>
                  </a:p>
                </c:rich>
              </c:tx>
              <c:dLblPos val="in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26839.3</c:v>
                </c:pt>
                <c:pt idx="1">
                  <c:v>39661.5</c:v>
                </c:pt>
                <c:pt idx="2">
                  <c:v>39151.9</c:v>
                </c:pt>
                <c:pt idx="3">
                  <c:v>23936.5</c:v>
                </c:pt>
              </c:numCache>
            </c:numRef>
          </c:val>
        </c:ser>
        <c:dLbls>
          <c:showVal val="1"/>
        </c:dLbls>
        <c:gapWidth val="41"/>
        <c:axId val="110409984"/>
        <c:axId val="154644480"/>
      </c:barChart>
      <c:catAx>
        <c:axId val="1104099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644480"/>
        <c:crosses val="autoZero"/>
        <c:auto val="1"/>
        <c:lblAlgn val="ctr"/>
        <c:lblOffset val="100"/>
      </c:catAx>
      <c:valAx>
        <c:axId val="1546444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10409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1.399177063543792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4206,7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19729,8</a:t>
                    </a:r>
                    <a:endParaRPr lang="en-US" dirty="0" smtClean="0"/>
                  </a:p>
                </c:rich>
              </c:tx>
              <c:showVal val="1"/>
            </c:dLbl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Лист1!$A$3:$A$4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4206.7</c:v>
                </c:pt>
                <c:pt idx="1">
                  <c:v>4506.1000000000004</c:v>
                </c:pt>
              </c:numCache>
            </c:numRef>
          </c:val>
        </c:ser>
        <c:dLbls>
          <c:showVal val="1"/>
        </c:dLbls>
        <c:gapWidth val="79"/>
        <c:shape val="box"/>
        <c:axId val="156390912"/>
        <c:axId val="156392448"/>
        <c:axId val="0"/>
      </c:bar3DChart>
      <c:catAx>
        <c:axId val="1563909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6392448"/>
        <c:crosses val="autoZero"/>
        <c:auto val="1"/>
        <c:lblAlgn val="ctr"/>
        <c:lblOffset val="100"/>
      </c:catAx>
      <c:valAx>
        <c:axId val="15639244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5639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</a:t>
            </a:r>
            <a:r>
              <a:rPr lang="ru-RU" sz="18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 неналоговые доходы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6"/>
          <c:dPt>
            <c:idx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Лист1!$A$25:$A$31</c:f>
              <c:strCache>
                <c:ptCount val="7"/>
                <c:pt idx="0">
                  <c:v>НДФЛ 866,7 тыс. руб.</c:v>
                </c:pt>
                <c:pt idx="1">
                  <c:v>Акцизы  1022,0 тыс. руб</c:v>
                </c:pt>
                <c:pt idx="2">
                  <c:v>Налоги на имущество  1836,5 тыс.руб.</c:v>
                </c:pt>
                <c:pt idx="3">
                  <c:v>Доходы от использовании имущества 274,4 тыс. руб.</c:v>
                </c:pt>
                <c:pt idx="4">
                  <c:v>Доходы от оказания платных услуг 27,3  тыс. руб.</c:v>
                </c:pt>
                <c:pt idx="5">
                  <c:v>Доходы от продажи материальных и нематериальных активов 179,5 тыс. руб.</c:v>
                </c:pt>
                <c:pt idx="6">
                  <c:v>Штрафы, Санкции, Возмещение щерба  0,3 тыс. руб</c:v>
                </c:pt>
              </c:strCache>
            </c:strRef>
          </c:cat>
          <c:val>
            <c:numRef>
              <c:f>Лист1!$B$25:$B$31</c:f>
              <c:numCache>
                <c:formatCode>General</c:formatCode>
                <c:ptCount val="7"/>
                <c:pt idx="0">
                  <c:v>866.7</c:v>
                </c:pt>
                <c:pt idx="1">
                  <c:v>1022</c:v>
                </c:pt>
                <c:pt idx="2">
                  <c:v>1836.5</c:v>
                </c:pt>
                <c:pt idx="3">
                  <c:v>274.39999999999998</c:v>
                </c:pt>
                <c:pt idx="4">
                  <c:v>27.3</c:v>
                </c:pt>
                <c:pt idx="5">
                  <c:v>179.5</c:v>
                </c:pt>
                <c:pt idx="6">
                  <c:v>0.3</c:v>
                </c:pt>
              </c:numCache>
            </c:numRef>
          </c:val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788479461867371E-2"/>
          <c:y val="0.46561892416791867"/>
          <c:w val="0.89242304107626524"/>
          <c:h val="0.5208151853942716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306646914066379E-2"/>
          <c:y val="0.10904604459465587"/>
          <c:w val="0.81388888888888911"/>
          <c:h val="0.39616360454943145"/>
        </c:manualLayout>
      </c:layout>
      <c:pie3DChart>
        <c:varyColors val="1"/>
        <c:ser>
          <c:idx val="0"/>
          <c:order val="0"/>
          <c:explosion val="8"/>
          <c:dPt>
            <c:idx val="0"/>
            <c:explosion val="15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Лист1!$A$38:$A$41</c:f>
              <c:strCache>
                <c:ptCount val="4"/>
                <c:pt idx="0">
                  <c:v>Дотация 7574,4  тыс. руб.</c:v>
                </c:pt>
                <c:pt idx="1">
                  <c:v>Субвенции бюджетам бюджетной системы РФ 118,2 тыс.руб.</c:v>
                </c:pt>
                <c:pt idx="2">
                  <c:v>Иные межбюджетные трансферты 12353,2 тыс. руб.  </c:v>
                </c:pt>
                <c:pt idx="3">
                  <c:v>Возврат остатков субсидий, субвенций и иных межбюджетнх трансфертов, имеющие целеывое значение, прошлых лет -316,1</c:v>
                </c:pt>
              </c:strCache>
            </c:strRef>
          </c:cat>
          <c:val>
            <c:numRef>
              <c:f>Лист1!$B$38:$B$41</c:f>
              <c:numCache>
                <c:formatCode>General</c:formatCode>
                <c:ptCount val="4"/>
                <c:pt idx="0">
                  <c:v>7574.4</c:v>
                </c:pt>
                <c:pt idx="1">
                  <c:v>118.2</c:v>
                </c:pt>
                <c:pt idx="2">
                  <c:v>12353.2</c:v>
                </c:pt>
                <c:pt idx="3">
                  <c:v>316.10000000000002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09505218572167"/>
          <c:y val="0.52937103052572398"/>
          <c:w val="0.84154961070049905"/>
          <c:h val="0.4706289694742760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0348415306588279"/>
          <c:w val="1"/>
          <c:h val="0.46328317430180688"/>
        </c:manualLayout>
      </c:layout>
      <c:pie3DChart>
        <c:varyColors val="1"/>
        <c:ser>
          <c:idx val="0"/>
          <c:order val="0"/>
          <c:explosion val="8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Лист1!$A$55:$A$62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Лист1!$B$55:$B$62</c:f>
              <c:numCache>
                <c:formatCode>General</c:formatCode>
                <c:ptCount val="8"/>
                <c:pt idx="0">
                  <c:v>6608.9</c:v>
                </c:pt>
                <c:pt idx="1">
                  <c:v>118</c:v>
                </c:pt>
                <c:pt idx="2">
                  <c:v>225</c:v>
                </c:pt>
                <c:pt idx="3">
                  <c:v>1445.6</c:v>
                </c:pt>
                <c:pt idx="4">
                  <c:v>12017.6</c:v>
                </c:pt>
                <c:pt idx="5" formatCode="0.0">
                  <c:v>14.1</c:v>
                </c:pt>
                <c:pt idx="6">
                  <c:v>4401.7</c:v>
                </c:pt>
                <c:pt idx="7">
                  <c:v>34.700000000000003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351753585149695"/>
          <c:y val="0.59986705117280847"/>
          <c:w val="0.71243352733082266"/>
          <c:h val="0.383677706349228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355779506070897"/>
          <c:y val="2.0365378135561659E-2"/>
          <c:w val="0.85809484274799674"/>
          <c:h val="0.53692497623204039"/>
        </c:manualLayout>
      </c:layout>
      <c:pie3DChart>
        <c:varyColors val="1"/>
        <c:ser>
          <c:idx val="0"/>
          <c:order val="0"/>
          <c:explosion val="6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Лист1!$A$76:$A$82</c:f>
              <c:strCache>
                <c:ptCount val="7"/>
                <c:pt idx="0">
                  <c:v>Управление муниципальными финансами</c:v>
                </c:pt>
                <c:pt idx="1">
                  <c:v>Муниципальная политика</c:v>
                </c:pt>
                <c:pt idx="2">
                  <c:v>Защита населения и территории от чрезвычайных ситуаций, обеспечение пожарной безопасности и безопасности людей на водных объектах</c:v>
                </c:pt>
                <c:pt idx="3">
                  <c:v>Развитие транспортной системы</c:v>
                </c:pt>
                <c:pt idx="4">
                  <c:v>Благоустройство территории и жилищно-коммунальное хозяйство</c:v>
                </c:pt>
                <c:pt idx="5">
                  <c:v>Развитие культуры</c:v>
                </c:pt>
                <c:pt idx="6">
                  <c:v>Переселение</c:v>
                </c:pt>
              </c:strCache>
            </c:strRef>
          </c:cat>
          <c:val>
            <c:numRef>
              <c:f>Лист1!$B$76:$B$82</c:f>
              <c:numCache>
                <c:formatCode>General</c:formatCode>
                <c:ptCount val="7"/>
                <c:pt idx="0">
                  <c:v>6349.5</c:v>
                </c:pt>
                <c:pt idx="1">
                  <c:v>98.7</c:v>
                </c:pt>
                <c:pt idx="2">
                  <c:v>225</c:v>
                </c:pt>
                <c:pt idx="3">
                  <c:v>1396.6</c:v>
                </c:pt>
                <c:pt idx="4">
                  <c:v>4307.5</c:v>
                </c:pt>
                <c:pt idx="5">
                  <c:v>4401.7</c:v>
                </c:pt>
                <c:pt idx="6">
                  <c:v>7710.1</c:v>
                </c:pt>
              </c:numCache>
            </c:numRef>
          </c:val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181643953359562E-2"/>
          <c:y val="0.50383123676175268"/>
          <c:w val="0.9386036017975844"/>
          <c:h val="0.4961687632382476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225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388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373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350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737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149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597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547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925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87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96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B59D9-5305-4FCF-BAFC-19B556728EB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BD2B-0DC0-4823-AD81-CFB66FE101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151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8" y="201704"/>
            <a:ext cx="11833411" cy="639923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0776" y="4316506"/>
            <a:ext cx="9076764" cy="227255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исполнении бюджета Углеродовского городского поселения Красносулинского района за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70682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исполнения бюджета Углеродовского городского поселения за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81509498"/>
              </p:ext>
            </p:extLst>
          </p:nvPr>
        </p:nvGraphicFramePr>
        <p:xfrm>
          <a:off x="1438835" y="1680883"/>
          <a:ext cx="9601200" cy="4733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74573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341" y="3899646"/>
            <a:ext cx="2837330" cy="28373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Углеродовского городского поселения составил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929,1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54752577"/>
              </p:ext>
            </p:extLst>
          </p:nvPr>
        </p:nvGraphicFramePr>
        <p:xfrm>
          <a:off x="2057400" y="2057399"/>
          <a:ext cx="8081682" cy="4356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48128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47867714"/>
              </p:ext>
            </p:extLst>
          </p:nvPr>
        </p:nvGraphicFramePr>
        <p:xfrm>
          <a:off x="1395956" y="1559859"/>
          <a:ext cx="8552329" cy="5298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7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поступления доходов в бюджет по годам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41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 Углеродовского городского поселения 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38384" y="32443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430321585"/>
              </p:ext>
            </p:extLst>
          </p:nvPr>
        </p:nvGraphicFramePr>
        <p:xfrm>
          <a:off x="1089212" y="1304365"/>
          <a:ext cx="9076764" cy="466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3781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Углеродовского городского поселения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67842302"/>
              </p:ext>
            </p:extLst>
          </p:nvPr>
        </p:nvGraphicFramePr>
        <p:xfrm>
          <a:off x="582705" y="1240971"/>
          <a:ext cx="5850751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61640391"/>
              </p:ext>
            </p:extLst>
          </p:nvPr>
        </p:nvGraphicFramePr>
        <p:xfrm>
          <a:off x="6284258" y="1573427"/>
          <a:ext cx="4997823" cy="5074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66519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3847" cy="118128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Углеродовского городского поселения в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разделам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61368618"/>
              </p:ext>
            </p:extLst>
          </p:nvPr>
        </p:nvGraphicFramePr>
        <p:xfrm>
          <a:off x="838200" y="1546224"/>
          <a:ext cx="10515600" cy="5044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72991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8318" y="457200"/>
            <a:ext cx="4034116" cy="116989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Дорожное хозяйство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1445,6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10" r="6610"/>
          <a:stretch>
            <a:fillRect/>
          </a:stretch>
        </p:blipFill>
        <p:spPr>
          <a:xfrm>
            <a:off x="7514164" y="126814"/>
            <a:ext cx="4413378" cy="303324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2660" y="4343400"/>
            <a:ext cx="6521822" cy="21380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4401,7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Жилищно-коммунальное хозяйство    -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12017,6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88" y="1573304"/>
            <a:ext cx="3904130" cy="26027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506" y="3316064"/>
            <a:ext cx="4101354" cy="34736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101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4813"/>
            <a:ext cx="10515600" cy="847163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968189"/>
            <a:ext cx="10515600" cy="91439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реализацию муниципальных программ Углеродовского городского поселения составили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24 489,1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(91,73%).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8205293"/>
              </p:ext>
            </p:extLst>
          </p:nvPr>
        </p:nvGraphicFramePr>
        <p:xfrm>
          <a:off x="511836" y="1686091"/>
          <a:ext cx="10650071" cy="4988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7970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123</Words>
  <Application>Microsoft Office PowerPoint</Application>
  <PresentationFormat>Произвольный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Отчет об исполнении бюджета Углеродовского городского поселения Красносулинского района за 2023 год</vt:lpstr>
      <vt:lpstr>Итоги исполнения бюджета Углеродовского городского поселения за 2023 год</vt:lpstr>
      <vt:lpstr>Дефицит бюджета Углеродовского городского поселения составил – 929,1тыс. рублей</vt:lpstr>
      <vt:lpstr>Динамика поступления доходов в бюджет по годам</vt:lpstr>
      <vt:lpstr>Доходы бюджет Углеродовского городского поселения в 2023 г.</vt:lpstr>
      <vt:lpstr>Структура доходов Углеродовского городского поселения поселения в 2023 году </vt:lpstr>
      <vt:lpstr>Расходы бюджета Углеродовского городского поселения в 2023 году по разделам</vt:lpstr>
      <vt:lpstr>Дорожное хозяйство – 1445,6 тыс. рублей</vt:lpstr>
      <vt:lpstr>Муниципальные программы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Ударниковского сельского поселения Красносулинского района за 2017 год</dc:title>
  <dc:creator>2</dc:creator>
  <cp:lastModifiedBy>Бухгалтерия</cp:lastModifiedBy>
  <cp:revision>53</cp:revision>
  <dcterms:created xsi:type="dcterms:W3CDTF">2018-04-16T07:07:17Z</dcterms:created>
  <dcterms:modified xsi:type="dcterms:W3CDTF">2025-02-17T07:00:28Z</dcterms:modified>
</cp:coreProperties>
</file>