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charts/colors6.xml" ContentType="application/vnd.ms-office.chartcolorstyl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charts/style11.xml" ContentType="application/vnd.ms-office.chart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charts/style9.xml" ContentType="application/vnd.ms-office.chart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style5.xml" ContentType="application/vnd.ms-office.chartstyl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charts/colors7.xml" ContentType="application/vnd.ms-office.chartcolor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slideLayouts/slideLayout99.xml" ContentType="application/vnd.openxmlformats-officedocument.presentationml.slideLayout+xml"/>
  <Override PartName="/ppt/charts/chart4.xml" ContentType="application/vnd.openxmlformats-officedocument.drawingml.chart+xml"/>
  <Override PartName="/ppt/charts/style6.xml" ContentType="application/vnd.ms-office.chart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charts/colors8.xml" ContentType="application/vnd.ms-office.chartcolor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0.xml" ContentType="application/vnd.openxmlformats-officedocument.presentationml.slideLayout+xml"/>
  <Override PartName="/ppt/charts/style7.xml" ContentType="application/vnd.ms-office.chartstyle+xml"/>
  <Override PartName="/ppt/charts/colors10.xml" ContentType="application/vnd.ms-office.chartcolorstyl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charts/style3.xml" ContentType="application/vnd.ms-office.chartstyl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charts/colors9.xml" ContentType="application/vnd.ms-office.chartcolor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charts/style10.xml" ContentType="application/vnd.ms-office.chart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charts/chart12.xml" ContentType="application/vnd.openxmlformats-officedocument.drawingml.chart+xml"/>
  <Override PartName="/ppt/charts/colors11.xml" ContentType="application/vnd.ms-office.chartcolor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8.xml" ContentType="application/vnd.ms-office.chartstyle+xml"/>
  <Override PartName="/ppt/slideMasters/slideMaster7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charts/chart2.xml" ContentType="application/vnd.openxmlformats-officedocument.drawingml.chart+xml"/>
  <Override PartName="/ppt/charts/style4.xml" ContentType="application/vnd.ms-office.chart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  <p:sldMasterId id="2147484115" r:id="rId2"/>
    <p:sldMasterId id="2147484133" r:id="rId3"/>
    <p:sldMasterId id="2147484169" r:id="rId4"/>
    <p:sldMasterId id="2147484187" r:id="rId5"/>
    <p:sldMasterId id="2147484205" r:id="rId6"/>
    <p:sldMasterId id="2147484223" r:id="rId7"/>
  </p:sldMasterIdLst>
  <p:notesMasterIdLst>
    <p:notesMasterId r:id="rId36"/>
  </p:notesMasterIdLst>
  <p:sldIdLst>
    <p:sldId id="256" r:id="rId8"/>
    <p:sldId id="257" r:id="rId9"/>
    <p:sldId id="292" r:id="rId10"/>
    <p:sldId id="261" r:id="rId11"/>
    <p:sldId id="288" r:id="rId12"/>
    <p:sldId id="289" r:id="rId13"/>
    <p:sldId id="283" r:id="rId14"/>
    <p:sldId id="290" r:id="rId15"/>
    <p:sldId id="291" r:id="rId16"/>
    <p:sldId id="284" r:id="rId17"/>
    <p:sldId id="285" r:id="rId18"/>
    <p:sldId id="287" r:id="rId19"/>
    <p:sldId id="293" r:id="rId20"/>
    <p:sldId id="295" r:id="rId21"/>
    <p:sldId id="296" r:id="rId22"/>
    <p:sldId id="297" r:id="rId23"/>
    <p:sldId id="298" r:id="rId24"/>
    <p:sldId id="299" r:id="rId25"/>
    <p:sldId id="300" r:id="rId26"/>
    <p:sldId id="302" r:id="rId27"/>
    <p:sldId id="305" r:id="rId28"/>
    <p:sldId id="307" r:id="rId29"/>
    <p:sldId id="286" r:id="rId30"/>
    <p:sldId id="309" r:id="rId31"/>
    <p:sldId id="310" r:id="rId32"/>
    <p:sldId id="313" r:id="rId33"/>
    <p:sldId id="314" r:id="rId34"/>
    <p:sldId id="315" r:id="rId3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03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00B05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solidFill>
                <a:srgbClr val="C000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3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Налоговые и неналоговые доходы - 5098,8 тыс. рублей</c:v>
                </c:pt>
                <c:pt idx="1">
                  <c:v>Дотации бюджетам городских поселений -8914,6 тыс. рублей</c:v>
                </c:pt>
                <c:pt idx="2">
                  <c:v>Дотация на сбалансированность бюджета - 622,6тыс. рублей</c:v>
                </c:pt>
                <c:pt idx="3">
                  <c:v>Субвенции - 141,2 тыс. рублей</c:v>
                </c:pt>
                <c:pt idx="4">
                  <c:v>Иные межбюджетные трансферты - 27594,5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5098.8</c:v>
                </c:pt>
                <c:pt idx="1">
                  <c:v>8914.6</c:v>
                </c:pt>
                <c:pt idx="2">
                  <c:v>622.6</c:v>
                </c:pt>
                <c:pt idx="3">
                  <c:v>141.19999999999999</c:v>
                </c:pt>
                <c:pt idx="4">
                  <c:v>27594.5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7280621172353476"/>
          <c:y val="0.1014231005664155"/>
          <c:w val="0.51947773889374937"/>
          <c:h val="0.8705490489389946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в рамках программы тыс.руб.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dLbl>
              <c:idx val="1"/>
              <c:layout>
                <c:manualLayout>
                  <c:x val="-6.1728395061728392E-3"/>
                  <c:y val="7.6437585969462716E-3"/>
                </c:manualLayout>
              </c:layout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Развитие транспортной системы</c:v>
                </c:pt>
                <c:pt idx="1">
                  <c:v>Управление муниципальными финансами</c:v>
                </c:pt>
                <c:pt idx="2">
                  <c:v>Муниципальная политика </c:v>
                </c:pt>
                <c:pt idx="3">
                  <c:v>Благоустройство территории и жилищно коммунальное хозяйство</c:v>
                </c:pt>
                <c:pt idx="4">
                  <c:v>Защита населения и территории от чрезвычайных ситуаций, обеспечение пожарной безапасности и безопасности людей на водных объектах</c:v>
                </c:pt>
                <c:pt idx="5">
                  <c:v>Развитие культуры, физической культуры и спорта</c:v>
                </c:pt>
                <c:pt idx="6">
                  <c:v>Обеспечение доступным и комфортным жильем население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1910.3</c:v>
                </c:pt>
                <c:pt idx="1">
                  <c:v>6605.5</c:v>
                </c:pt>
                <c:pt idx="2" formatCode="0.0">
                  <c:v>159</c:v>
                </c:pt>
                <c:pt idx="3">
                  <c:v>3711.9</c:v>
                </c:pt>
                <c:pt idx="4">
                  <c:v>253.4</c:v>
                </c:pt>
                <c:pt idx="5">
                  <c:v>3802.8</c:v>
                </c:pt>
                <c:pt idx="6">
                  <c:v>26106.6</c:v>
                </c:pt>
              </c:numCache>
            </c:numRef>
          </c:val>
        </c:ser>
        <c:dLbls>
          <c:showVal val="1"/>
        </c:dLbls>
        <c:gapWidth val="79"/>
        <c:axId val="133560960"/>
        <c:axId val="133669248"/>
      </c:barChart>
      <c:catAx>
        <c:axId val="13356096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spc="120" normalizeH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3669248"/>
        <c:crosses val="autoZero"/>
        <c:auto val="1"/>
        <c:lblAlgn val="ctr"/>
        <c:lblOffset val="100"/>
      </c:catAx>
      <c:valAx>
        <c:axId val="133669248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33560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42549.5</c:v>
                </c:pt>
                <c:pt idx="1">
                  <c:v>332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00B0F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43130.400000000001</c:v>
                </c:pt>
                <c:pt idx="1">
                  <c:v>552.9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>
        <c:manualLayout>
          <c:xMode val="edge"/>
          <c:yMode val="edge"/>
          <c:x val="0.6583425523969566"/>
          <c:y val="0.212973232684858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</c:v>
                </c:pt>
              </c:strCache>
            </c:strRef>
          </c:tx>
          <c:dPt>
            <c:idx val="0"/>
            <c:explosion val="52"/>
            <c:spPr>
              <a:solidFill>
                <a:srgbClr val="7030A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0857046165336318"/>
                  <c:y val="-0.34670061134744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156233954161415"/>
                      <c:h val="0.1713939236525474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7784624002240582E-2"/>
                  <c:y val="-2.4762379434765018E-3"/>
                </c:manualLayout>
              </c:layout>
              <c:dLblPos val="bestFit"/>
              <c:showCat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42081384493301593"/>
                      <c:h val="0.171393923652547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80260.2</c:v>
                </c:pt>
                <c:pt idx="1">
                  <c:v>777.5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view3D>
      <c:rotX val="30"/>
      <c:rotY val="54"/>
      <c:depthPercent val="100"/>
      <c:perspective val="30"/>
    </c:view3D>
    <c:plotArea>
      <c:layout>
        <c:manualLayout>
          <c:layoutTarget val="inner"/>
          <c:xMode val="edge"/>
          <c:yMode val="edge"/>
          <c:x val="8.9435972511993062E-2"/>
          <c:y val="5.5781282126540231E-2"/>
          <c:w val="0.83796307404266701"/>
          <c:h val="0.487637987394892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2"/>
            <c:explosion val="4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54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43%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- 4759,3 тыс. рублей</c:v>
                </c:pt>
                <c:pt idx="1">
                  <c:v>Дотации бюджетам городских поселений-7484,7 тыс. рублей</c:v>
                </c:pt>
                <c:pt idx="2">
                  <c:v>Субвенции - 155,2 тыс. рублей</c:v>
                </c:pt>
                <c:pt idx="3">
                  <c:v>Иные межбюджетные трансферты -31793,9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4759.3</c:v>
                </c:pt>
                <c:pt idx="1">
                  <c:v>7484.7</c:v>
                </c:pt>
                <c:pt idx="2">
                  <c:v>155.19999999999999</c:v>
                </c:pt>
                <c:pt idx="3">
                  <c:v>31793.9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8683822302264435E-2"/>
          <c:y val="0.46190056238518473"/>
          <c:w val="0.85707161603855286"/>
          <c:h val="0.5118337693422772"/>
        </c:manualLayout>
      </c:layout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4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98000"/>
                      <a:hueMod val="94000"/>
                      <a:satMod val="130000"/>
                      <a:lumMod val="138000"/>
                    </a:schemeClr>
                  </a:gs>
                  <a:gs pos="100000">
                    <a:schemeClr val="accent2">
                      <a:shade val="94000"/>
                      <a:lumMod val="8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innerShdw blurRad="25400" dist="12700" dir="13500000">
                  <a:srgbClr val="000000">
                    <a:alpha val="45000"/>
                  </a:srgbClr>
                </a:innerShdw>
              </a:effectLst>
              <a:sp3d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Percent val="1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Налоговые и неналоговые доходы - 4651,1 тыс. рублей</c:v>
                </c:pt>
                <c:pt idx="1">
                  <c:v>Дотации бюджетам городских поселений - 7313,1 тыс. рублей</c:v>
                </c:pt>
                <c:pt idx="2">
                  <c:v>Субвенции -169,3  тыс. рублей</c:v>
                </c:pt>
                <c:pt idx="3">
                  <c:v>Иные межбюджетные трансферты - 68904,2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4651.1000000000004</c:v>
                </c:pt>
                <c:pt idx="1">
                  <c:v>7313.1</c:v>
                </c:pt>
                <c:pt idx="2">
                  <c:v>169.3</c:v>
                </c:pt>
                <c:pt idx="3">
                  <c:v>68904.2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7471246980075006"/>
          <c:w val="1"/>
          <c:h val="0.3117740142892133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814090035620554"/>
          <c:y val="2.893254722470041E-2"/>
          <c:w val="0.51859099643794526"/>
          <c:h val="0.89284026996625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1.6369047619047623E-2"/>
                  <c:y val="-2.9342767635384355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-948,4 тыс. рублей</c:v>
                </c:pt>
                <c:pt idx="1">
                  <c:v>Акцизы - 918,3 тыс. рублей</c:v>
                </c:pt>
                <c:pt idx="2">
                  <c:v>Налог на имущество физических лиц - 176,0 тыс. рублей</c:v>
                </c:pt>
                <c:pt idx="3">
                  <c:v>Земельный налог -1736,4 тыс. рублей</c:v>
                </c:pt>
                <c:pt idx="4">
                  <c:v>Доходы от использования имущества, находящегося в муниципальной собственности -327,7тыс. рублей</c:v>
                </c:pt>
                <c:pt idx="5">
                  <c:v>Транспортный налог -992,0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948.4</c:v>
                </c:pt>
                <c:pt idx="1">
                  <c:v>918.3</c:v>
                </c:pt>
                <c:pt idx="2">
                  <c:v>176</c:v>
                </c:pt>
                <c:pt idx="3">
                  <c:v>1736.4</c:v>
                </c:pt>
                <c:pt idx="4">
                  <c:v>327.7</c:v>
                </c:pt>
                <c:pt idx="5">
                  <c:v>992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404761904762039E-3"/>
          <c:y val="6.4003060099250121E-6"/>
          <c:w val="0.48236161886014306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4"/>
          <c:y val="2.893254722470041E-2"/>
          <c:w val="0.51859099643794526"/>
          <c:h val="0.89284026996625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2.9761904761904791E-3"/>
                  <c:y val="-6.5433716736762611E-4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- 949,0 тыс. рублей</c:v>
                </c:pt>
                <c:pt idx="1">
                  <c:v>Акцизы -9 тыс. рублей</c:v>
                </c:pt>
                <c:pt idx="2">
                  <c:v>Налог на имущество физических лиц -126,0 тыс. рублей</c:v>
                </c:pt>
                <c:pt idx="3">
                  <c:v>Земельный налог -1368,8 тыс. рублей</c:v>
                </c:pt>
                <c:pt idx="4">
                  <c:v>Доходы от использования имущества, находящегося в муниципальной собственности - 336,2 тыс. рублей</c:v>
                </c:pt>
                <c:pt idx="5">
                  <c:v>Транспортный налог -1031,7 тыс. рублей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949</c:v>
                </c:pt>
                <c:pt idx="1">
                  <c:v>910.6</c:v>
                </c:pt>
                <c:pt idx="2">
                  <c:v>126</c:v>
                </c:pt>
                <c:pt idx="3">
                  <c:v>1368.8</c:v>
                </c:pt>
                <c:pt idx="4">
                  <c:v>336.2</c:v>
                </c:pt>
                <c:pt idx="5">
                  <c:v>1031.7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249E-6"/>
          <c:w val="0.48236161886014306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814090035620554"/>
          <c:y val="2.893254722470041E-2"/>
          <c:w val="0.51859099643794526"/>
          <c:h val="0.89284026996625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7"/>
          <c:dPt>
            <c:idx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5"/>
              <c:layout>
                <c:manualLayout>
                  <c:x val="3.125E-2"/>
                  <c:y val="5.911330049261081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НДФЛ - 770,0 тыс. рублей</c:v>
                </c:pt>
                <c:pt idx="1">
                  <c:v>Акцизы-1277,9</c:v>
                </c:pt>
                <c:pt idx="2">
                  <c:v>Налог на имущество физических лиц - 126,0</c:v>
                </c:pt>
                <c:pt idx="3">
                  <c:v>Земельный налог - 1059,0 тыс. рублей</c:v>
                </c:pt>
                <c:pt idx="4">
                  <c:v>Доходы от использования имущества, находящегося в муниципальной собственности -345,1 тыс. рублей</c:v>
                </c:pt>
                <c:pt idx="5">
                  <c:v>Транспортный налог-1049,1,0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770</c:v>
                </c:pt>
                <c:pt idx="1">
                  <c:v>1277.9000000000001</c:v>
                </c:pt>
                <c:pt idx="2">
                  <c:v>126</c:v>
                </c:pt>
                <c:pt idx="3">
                  <c:v>1059</c:v>
                </c:pt>
                <c:pt idx="4">
                  <c:v>345.1</c:v>
                </c:pt>
                <c:pt idx="5">
                  <c:v>1049.0999999999999</c:v>
                </c:pt>
              </c:numCache>
            </c:numRef>
          </c:val>
        </c:ser>
        <c:firstSliceAng val="0"/>
        <c:holeSize val="61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6.4003060099181249E-6"/>
          <c:w val="0.48236161886014306"/>
          <c:h val="0.9992701768705746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>
                <a:lumMod val="75000"/>
                <a:lumOff val="25000"/>
              </a:schemeClr>
            </a:soli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2021 год (отчет)</c:v>
                </c:pt>
                <c:pt idx="1">
                  <c:v>2022 год (отчет)</c:v>
                </c:pt>
                <c:pt idx="2">
                  <c:v>2023 год (отчет)</c:v>
                </c:pt>
                <c:pt idx="3">
                  <c:v>2024 год (прогноз)</c:v>
                </c:pt>
                <c:pt idx="4">
                  <c:v>2025 год (прогноз)</c:v>
                </c:pt>
                <c:pt idx="5">
                  <c:v>2026 год (прогноз)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571.79999999999995</c:v>
                </c:pt>
                <c:pt idx="1">
                  <c:v>711.5</c:v>
                </c:pt>
                <c:pt idx="2">
                  <c:v>866.7</c:v>
                </c:pt>
                <c:pt idx="3">
                  <c:v>947.3</c:v>
                </c:pt>
                <c:pt idx="4">
                  <c:v>947.9</c:v>
                </c:pt>
                <c:pt idx="5">
                  <c:v>768.9</c:v>
                </c:pt>
              </c:numCache>
            </c:numRef>
          </c:val>
        </c:ser>
        <c:dLbls>
          <c:showVal val="1"/>
        </c:dLbls>
        <c:gapWidth val="100"/>
        <c:overlap val="-24"/>
        <c:axId val="62769408"/>
        <c:axId val="62676992"/>
      </c:barChart>
      <c:catAx>
        <c:axId val="62769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676992"/>
        <c:crosses val="autoZero"/>
        <c:auto val="1"/>
        <c:lblAlgn val="ctr"/>
        <c:lblOffset val="100"/>
      </c:catAx>
      <c:valAx>
        <c:axId val="62676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6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4.5704992130339517E-2"/>
          <c:y val="4.6194218084325472E-2"/>
          <c:w val="0.67487841359716783"/>
          <c:h val="0.8542782393158168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5098.8</c:v>
                </c:pt>
                <c:pt idx="1">
                  <c:v>4759.3</c:v>
                </c:pt>
                <c:pt idx="2">
                  <c:v>4651.1000000000004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6F-4021-82DB-1D4EAE9BF14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D6F-4021-82DB-1D4EAE9BF14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9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37272.9</c:v>
                </c:pt>
                <c:pt idx="1">
                  <c:v>39443.800000000003</c:v>
                </c:pt>
                <c:pt idx="2">
                  <c:v>76386.600000000006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D6F-4021-82DB-1D4EAE9BF14E}"/>
            </c:ext>
          </c:extLst>
        </c:ser>
        <c:gapWidth val="134"/>
        <c:gapDepth val="82"/>
        <c:shape val="box"/>
        <c:axId val="62631296"/>
        <c:axId val="62633088"/>
        <c:axId val="0"/>
      </c:bar3DChart>
      <c:catAx>
        <c:axId val="62631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399" b="1">
                <a:solidFill>
                  <a:srgbClr val="002060"/>
                </a:solidFill>
              </a:defRPr>
            </a:pPr>
            <a:endParaRPr lang="ru-RU"/>
          </a:p>
        </c:txPr>
        <c:crossAx val="62633088"/>
        <c:crosses val="autoZero"/>
        <c:auto val="1"/>
        <c:lblAlgn val="ctr"/>
        <c:lblOffset val="100"/>
      </c:catAx>
      <c:valAx>
        <c:axId val="62633088"/>
        <c:scaling>
          <c:orientation val="minMax"/>
        </c:scaling>
        <c:delete val="1"/>
        <c:axPos val="l"/>
        <c:numFmt formatCode="0.0" sourceLinked="1"/>
        <c:tickLblPos val="none"/>
        <c:crossAx val="62631296"/>
        <c:crosses val="autoZero"/>
        <c:crossBetween val="between"/>
        <c:majorUnit val="20"/>
      </c:valAx>
      <c:spPr>
        <a:noFill/>
        <a:ln w="2539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999" b="1">
                <a:solidFill>
                  <a:srgbClr val="00206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1190476190476148"/>
          <c:y val="0.26936619718309912"/>
          <c:w val="0.28571428571428642"/>
          <c:h val="0.59507042253521125"/>
        </c:manualLayout>
      </c:layout>
      <c:txPr>
        <a:bodyPr/>
        <a:lstStyle/>
        <a:p>
          <a:pPr>
            <a:defRPr sz="1999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969"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3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2.0494094488188976E-2"/>
                  <c:y val="-0.241013721573586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-3.4893919510061286E-3"/>
                  <c:y val="-0.242926916504464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9.6201334208223965E-2"/>
                      <c:h val="6.4404898146238954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4.2472659667541594E-3"/>
                  <c:y val="-0.17883029612108017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7872484689413898E-2"/>
                  <c:y val="-0.18878203109694577"/>
                </c:manualLayout>
              </c:layout>
              <c:dLblPos val="bestFit"/>
              <c:showPercent val="1"/>
            </c:dLbl>
            <c:dLbl>
              <c:idx val="6"/>
              <c:layout>
                <c:manualLayout>
                  <c:x val="1.1793088363954514E-2"/>
                  <c:y val="5.2928666288311887E-3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777230971128804E-2"/>
                  <c:y val="1.3454240398267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5.8701334208223974E-2"/>
                      <c:h val="6.906854030020268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БЕЗОПАСНОСТЬ И ПРАВОХРАНИТЕЛЬНАЯ ДЕЯТЕЛЬНОСТЬ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 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6812.5</c:v>
                </c:pt>
                <c:pt idx="1">
                  <c:v>141</c:v>
                </c:pt>
                <c:pt idx="2">
                  <c:v>253.4</c:v>
                </c:pt>
                <c:pt idx="3">
                  <c:v>1929.3</c:v>
                </c:pt>
                <c:pt idx="4">
                  <c:v>29818.5</c:v>
                </c:pt>
                <c:pt idx="5">
                  <c:v>3802.8</c:v>
                </c:pt>
                <c:pt idx="6">
                  <c:v>124</c:v>
                </c:pt>
              </c:numCache>
            </c:numRef>
          </c:val>
        </c:ser>
        <c:dLbls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79C76-A7CD-4D24-941D-5590223A2453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0F13D-2721-4394-A693-E20C25720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434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EF395-FBB7-42F2-BF0A-7AEDE6C5FF30}" type="slidenum">
              <a:rPr lang="ru-RU" smtClean="0">
                <a:solidFill>
                  <a:srgbClr val="000000"/>
                </a:solidFill>
              </a:rPr>
              <a:pPr/>
              <a:t>12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7201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0E08BA-F61A-4EF8-A2F1-E73D7149B784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5699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63673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2144A2-2E48-42A5-A676-2A063A99304C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255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F291A6-B5BA-46A3-8379-87FFC55DC0E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9A3653-77B2-4EDF-9457-48A88D63CD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8738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64095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62921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8690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8108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47318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27303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49847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10576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11541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3390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13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53676355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09737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039791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179008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202749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12624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8702254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589141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4007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3282949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3572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6109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80424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6924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55F765-080D-4A38-82FC-0AE646C1E4E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83BFB-FF5A-4AFC-AD49-1D67FC1FCC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182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AED6C3-6D7B-4EFA-B23A-E9491D7E742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1881CC-E07D-492E-AA31-CFFD6118B3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314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6176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7652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196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7D3212-87C7-4CB2-A175-26985089D53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7DA52-8609-4CF3-976D-2D8A939146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7939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017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62147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4990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4085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60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376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325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1598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530460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37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10B672-B7D0-449A-A620-6223B8627FA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BA0A-D762-42AD-B2DA-6523A769CE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05620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83615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682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1861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85805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4091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6003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4900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35887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5663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00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99DEB-E318-471B-8C06-C6D87A4EE68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23BD4D-C30A-44AA-8BE7-73ACB87ECE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1629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589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7521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13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0947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4068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06821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5973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91336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98676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07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6ACE37-B2D2-44B0-B6B9-6A193B83E61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5654C-C303-4D46-A01B-1B2D477CCE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0056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8894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9151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04779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08163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7989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953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08775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44217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89924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887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15D620-9C94-491D-B90D-749815CFEA4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4446A4-AB0F-4175-B690-FC5DE0D137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46022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853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0938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308968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9631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70380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60807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898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1674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7926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078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472137-01E8-45CC-A35B-B7BDB99A54F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E50828-2CAB-4D14-8B19-D146112CD7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894679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23262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7308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53631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43148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0530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270936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75744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2541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804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345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3AE50-F3B8-4F45-890B-882A654642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BCC13-983E-44E0-B0A1-EA3BE0DC6E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912699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23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8371423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74372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AE47E0-3675-47B5-883F-9F60B6CC9480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7BC7E-7B77-4F6D-9FDD-8FD3CEAFEFB5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04851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30275-0453-45B1-ADD5-2E5D7FD8F5F8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73312-2F3C-46F6-8B5B-D6071A4022B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8234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74020C-274A-4503-8C09-18EE5FE6800C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E4785-DC49-412E-9933-962FB7835D01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16566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B2E2A1-147F-4714-8718-0DEF5368A74F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13461F-08B3-4DB5-BDFF-41604333CBBB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2347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E1F531-6A56-4746-9CD6-B4877835F395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588CF-D9D7-4819-B544-4A88E553892C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9088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B04566-2D5B-4037-8414-F2B3A5C47CC3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30C07-5E9B-4E46-B6EE-88890DC1128D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62823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1A206E-D74B-4352-B5E7-0D39B509119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D9C414-F150-4719-B869-BA3A4AB076A0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088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731E96-775B-4EB2-9C40-534E38A926F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09.02.2024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D1326D-7C3E-4E1D-A9F6-B59B622EB4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9517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4EB38-7D14-475F-A433-388024743E1E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4FB66-DA82-49BA-8FBB-2527C42EE516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0373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46F013-613F-4ACA-840B-BBB347CF7F0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E820-7AAD-4FDF-8C08-09C50870AD79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84777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9F52E8-C3A8-4208-B2AD-C261FCDF1C29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D2C6E-64C6-4B3C-AD84-0EBB8558B7DF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69882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866F3-5065-42CC-9B7F-0742DF9D1F7D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711ECA-C66E-45DC-859B-D33815D0133E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178443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41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9714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680963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23767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93367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37E715-2D92-43A1-B5FA-CAB99A159921}" type="datetimeFigureOut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09.02.2024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F09AB6-EAE8-4C91-AA92-F8F837C9A304}" type="slidenum">
              <a:rPr lang="ru-RU" smtClean="0">
                <a:solidFill>
                  <a:srgbClr val="146194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4619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040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1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17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3.xml"/><Relationship Id="rId16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1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4592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059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6" r:id="rId1"/>
    <p:sldLayoutId id="2147484117" r:id="rId2"/>
    <p:sldLayoutId id="2147484118" r:id="rId3"/>
    <p:sldLayoutId id="2147484119" r:id="rId4"/>
    <p:sldLayoutId id="2147484120" r:id="rId5"/>
    <p:sldLayoutId id="2147484121" r:id="rId6"/>
    <p:sldLayoutId id="2147484122" r:id="rId7"/>
    <p:sldLayoutId id="2147484123" r:id="rId8"/>
    <p:sldLayoutId id="2147484124" r:id="rId9"/>
    <p:sldLayoutId id="2147484125" r:id="rId10"/>
    <p:sldLayoutId id="2147484126" r:id="rId11"/>
    <p:sldLayoutId id="2147484127" r:id="rId12"/>
    <p:sldLayoutId id="2147484128" r:id="rId13"/>
    <p:sldLayoutId id="2147484129" r:id="rId14"/>
    <p:sldLayoutId id="2147484130" r:id="rId15"/>
    <p:sldLayoutId id="2147484131" r:id="rId16"/>
    <p:sldLayoutId id="214748413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2753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  <p:sldLayoutId id="2147484145" r:id="rId12"/>
    <p:sldLayoutId id="2147484146" r:id="rId13"/>
    <p:sldLayoutId id="2147484147" r:id="rId14"/>
    <p:sldLayoutId id="2147484148" r:id="rId15"/>
    <p:sldLayoutId id="2147484149" r:id="rId16"/>
    <p:sldLayoutId id="21474841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752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  <p:sldLayoutId id="2147484184" r:id="rId15"/>
    <p:sldLayoutId id="2147484185" r:id="rId16"/>
    <p:sldLayoutId id="21474841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9064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  <p:sldLayoutId id="2147484202" r:id="rId15"/>
    <p:sldLayoutId id="2147484203" r:id="rId16"/>
    <p:sldLayoutId id="21474842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995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  <p:sldLayoutId id="2147484215" r:id="rId10"/>
    <p:sldLayoutId id="2147484216" r:id="rId11"/>
    <p:sldLayoutId id="2147484217" r:id="rId12"/>
    <p:sldLayoutId id="2147484218" r:id="rId13"/>
    <p:sldLayoutId id="2147484219" r:id="rId14"/>
    <p:sldLayoutId id="2147484220" r:id="rId15"/>
    <p:sldLayoutId id="2147484221" r:id="rId16"/>
    <p:sldLayoutId id="214748422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9845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  <p:sldLayoutId id="2147484240" r:id="rId17"/>
    <p:sldLayoutId id="214748426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76200" y="1219200"/>
            <a:ext cx="90678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2766695" algn="l"/>
                <a:tab pos="4089400" algn="l"/>
              </a:tabLst>
            </a:pP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Бю</a:t>
            </a:r>
            <a:r>
              <a:rPr sz="4000" b="1" i="1" spc="10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д</a:t>
            </a:r>
            <a:r>
              <a:rPr sz="4000" b="1" i="1" spc="-5" dirty="0" err="1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жет</a:t>
            </a: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 </a:t>
            </a:r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  <a:latin typeface="Monotype Corsiva"/>
                <a:cs typeface="Monotype Corsiva"/>
              </a:rPr>
              <a:t>УГЛЕРОДОВСКОГО ГОРОДСКОГО ПОСЕЛЕНИЯ НА 2024 и на плановый  период  2025 и 2026 годов</a:t>
            </a:r>
            <a:endParaRPr sz="4000" dirty="0">
              <a:solidFill>
                <a:schemeClr val="accent3">
                  <a:lumMod val="75000"/>
                </a:schemeClr>
              </a:solidFill>
              <a:latin typeface="Monotype Corsiva"/>
              <a:cs typeface="Monotype Corsiv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0532" y="5334000"/>
            <a:ext cx="886714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Утвержден решением Собрания депутатов Углеродовского городского поселения от 25.12.2023 №118</a:t>
            </a:r>
            <a:endParaRPr sz="2800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2"/>
          <p:cNvSpPr txBox="1"/>
          <p:nvPr/>
        </p:nvSpPr>
        <p:spPr>
          <a:xfrm>
            <a:off x="1262341" y="254952"/>
            <a:ext cx="7146290" cy="58618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8255" rIns="0" bIns="0" rtlCol="0">
            <a:spAutoFit/>
          </a:bodyPr>
          <a:lstStyle/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ДИНАМИКА </a:t>
            </a:r>
            <a:r>
              <a:rPr sz="1800" b="1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ПОСТУПЛЕНИЙ </a:t>
            </a:r>
            <a:r>
              <a:rPr sz="1800" b="1" spc="-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НАЛОГА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  <a:r>
              <a:rPr sz="1800" b="1" spc="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ДОХОДЫ</a:t>
            </a:r>
            <a:r>
              <a:rPr sz="1800" b="1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ФИЗИЧЕСКИХ	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ЛИЦ</a:t>
            </a:r>
            <a:r>
              <a:rPr sz="1800" b="1" spc="-9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endParaRPr lang="ru-RU" sz="1800" b="1" spc="-95" dirty="0" smtClean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761489" marR="36830" indent="-1719580" algn="ctr">
              <a:lnSpc>
                <a:spcPct val="101699"/>
              </a:lnSpc>
              <a:spcBef>
                <a:spcPts val="65"/>
              </a:spcBef>
              <a:tabLst>
                <a:tab pos="6477635" algn="l"/>
              </a:tabLst>
            </a:pPr>
            <a:r>
              <a:rPr sz="1800" b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 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БЮДЖЕТ </a:t>
            </a:r>
            <a:r>
              <a:rPr lang="ru-RU" sz="1800" b="1" spc="-2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</a:t>
            </a:r>
            <a:endParaRPr sz="1800" b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790234007"/>
              </p:ext>
            </p:extLst>
          </p:nvPr>
        </p:nvGraphicFramePr>
        <p:xfrm>
          <a:off x="380999" y="1083266"/>
          <a:ext cx="8382001" cy="53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58108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accent1">
                <a:lumMod val="50000"/>
                <a:lumOff val="5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4F6128"/>
                </a:solidFill>
                <a:latin typeface="Calibri"/>
                <a:cs typeface="Calibri"/>
              </a:rPr>
              <a:t>ДОХОДЫ </a:t>
            </a:r>
            <a:r>
              <a:rPr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4F6128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4F6128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4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-</a:t>
            </a:r>
            <a:r>
              <a:rPr lang="ru-RU" sz="2000" b="1" spc="5" dirty="0" smtClean="0">
                <a:solidFill>
                  <a:srgbClr val="4F6128"/>
                </a:solidFill>
                <a:latin typeface="Calibri"/>
                <a:cs typeface="Calibri"/>
              </a:rPr>
              <a:t>2026</a:t>
            </a:r>
            <a:r>
              <a:rPr sz="2000" b="1" spc="-80" dirty="0" smtClean="0">
                <a:solidFill>
                  <a:srgbClr val="4F6128"/>
                </a:solidFill>
                <a:latin typeface="Calibri"/>
                <a:cs typeface="Calibri"/>
              </a:rPr>
              <a:t> </a:t>
            </a:r>
            <a:r>
              <a:rPr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ГОД</a:t>
            </a:r>
            <a:r>
              <a:rPr lang="ru-RU" sz="2000" b="1" spc="-40" dirty="0" smtClean="0">
                <a:solidFill>
                  <a:srgbClr val="4F6128"/>
                </a:solidFill>
                <a:latin typeface="Calibri"/>
                <a:cs typeface="Calibri"/>
              </a:rPr>
              <a:t>АХ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38668571"/>
              </p:ext>
            </p:extLst>
          </p:nvPr>
        </p:nvGraphicFramePr>
        <p:xfrm>
          <a:off x="684213" y="981075"/>
          <a:ext cx="7991475" cy="5400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5348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67434784"/>
              </p:ext>
            </p:extLst>
          </p:nvPr>
        </p:nvGraphicFramePr>
        <p:xfrm>
          <a:off x="381000" y="805622"/>
          <a:ext cx="7992381" cy="5802196"/>
        </p:xfrm>
        <a:graphic>
          <a:graphicData uri="http://schemas.openxmlformats.org/drawingml/2006/table">
            <a:tbl>
              <a:tblPr firstRow="1" bandRow="1"/>
              <a:tblGrid>
                <a:gridCol w="10081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236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933627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Раздел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6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42881,5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43683,3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81037,7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6812,5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5437,5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3097,5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169,1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36699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253,4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292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1929,3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1979,3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2351,0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8787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29818,5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34060,6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73793,3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949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3802,8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1840,9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1498,4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749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124,0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1749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государственного (муниципального) долга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81,6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1901" y="0"/>
            <a:ext cx="8001480" cy="767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xtLst/>
        </p:spPr>
        <p:txBody>
          <a:bodyPr lIns="91431" tIns="45715" rIns="91431" bIns="45715" anchor="ctr"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</a:rPr>
              <a:t>Распределение бюджетных ассигнований по разделам классификации расходов бюджета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90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501062" cy="981869"/>
          </a:xfrm>
        </p:spPr>
        <p:txBody>
          <a:bodyPr lIns="91440" rIns="91440" bIns="4572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УГЛЕРОДОВСКОГО ГОРОДСКОГО поселения в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636760245"/>
              </p:ext>
            </p:extLst>
          </p:nvPr>
        </p:nvGraphicFramePr>
        <p:xfrm>
          <a:off x="0" y="1268759"/>
          <a:ext cx="9144000" cy="5446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8135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по разделу 0100 </a:t>
            </a:r>
            <a:b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«ОБЩЕГОСУДАРСТВЕННЫЕ ВОПРОСЫ»</a:t>
            </a:r>
            <a:endParaRPr lang="ru-RU" sz="27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3323157" y="2586037"/>
            <a:ext cx="2503488" cy="1096963"/>
          </a:xfrm>
          <a:prstGeom prst="roundRect">
            <a:avLst>
              <a:gd name="adj" fmla="val 16667"/>
            </a:avLst>
          </a:prstGeom>
          <a:solidFill>
            <a:srgbClr val="FF66CC"/>
          </a:solidFill>
          <a:ln w="19050">
            <a:solidFill>
              <a:srgbClr val="FFFF00"/>
            </a:solidFill>
            <a:round/>
            <a:headEnd/>
            <a:tailEnd/>
          </a:ln>
        </p:spPr>
        <p:txBody>
          <a:bodyPr lIns="126000" rIns="126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latin typeface="Times New Roman" pitchFamily="18" charset="0"/>
              </a:rPr>
              <a:t>6812,5</a:t>
            </a:r>
            <a:endParaRPr lang="ru-RU" sz="2400" b="1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</a:rPr>
              <a:t>тыс. руб.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304801" y="4221088"/>
            <a:ext cx="2553494" cy="2448272"/>
          </a:xfrm>
          <a:prstGeom prst="rect">
            <a:avLst/>
          </a:prstGeom>
          <a:solidFill>
            <a:srgbClr val="CCFFCC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Подраздел 0104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«Функционирование Правительства РФ, высших исполнительных органов государственной власти субъектов РФ, местных администраций» –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6534,7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</a:rPr>
              <a:t>тыс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</a:rPr>
              <a:t>. руб.</a:t>
            </a: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477000" y="4165525"/>
            <a:ext cx="2514600" cy="2503835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0113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«Другие общегосударственные вопросы» –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106,0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41993" name="AutoShape 9"/>
          <p:cNvSpPr>
            <a:spLocks noChangeArrowheads="1"/>
          </p:cNvSpPr>
          <p:nvPr/>
        </p:nvSpPr>
        <p:spPr bwMode="auto">
          <a:xfrm rot="2313247">
            <a:off x="5989684" y="2966220"/>
            <a:ext cx="1697037" cy="752475"/>
          </a:xfrm>
          <a:prstGeom prst="curvedDownArrow">
            <a:avLst>
              <a:gd name="adj1" fmla="val 49313"/>
              <a:gd name="adj2" fmla="val 98846"/>
              <a:gd name="adj3" fmla="val 83417"/>
            </a:avLst>
          </a:prstGeom>
          <a:solidFill>
            <a:srgbClr val="FFC0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41995" name="AutoShape 11"/>
          <p:cNvSpPr>
            <a:spLocks noChangeArrowheads="1"/>
          </p:cNvSpPr>
          <p:nvPr/>
        </p:nvSpPr>
        <p:spPr bwMode="auto">
          <a:xfrm rot="7897213">
            <a:off x="1447825" y="2941161"/>
            <a:ext cx="1611312" cy="814388"/>
          </a:xfrm>
          <a:prstGeom prst="curvedUpArrow">
            <a:avLst>
              <a:gd name="adj1" fmla="val 33800"/>
              <a:gd name="adj2" fmla="val 72730"/>
              <a:gd name="adj3" fmla="val 74671"/>
            </a:avLst>
          </a:prstGeom>
          <a:solidFill>
            <a:srgbClr val="00B050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5105400" y="3810000"/>
            <a:ext cx="685800" cy="914400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24200" y="4800600"/>
            <a:ext cx="1600200" cy="171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0106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–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129,3тыс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76800" y="4800600"/>
            <a:ext cx="1600200" cy="17163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Подраздел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0111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Резервные фонды – 42,5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3657600" y="3810000"/>
            <a:ext cx="685800" cy="91440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88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9" grpId="0" animBg="1"/>
      <p:bldP spid="41990" grpId="0" animBg="1"/>
      <p:bldP spid="41992" grpId="0" animBg="1"/>
      <p:bldP spid="41993" grpId="0" animBg="1"/>
      <p:bldP spid="4199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оборону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запланирован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141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65" y="3199259"/>
            <a:ext cx="3130375" cy="365874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37648" y="3199259"/>
            <a:ext cx="3241872" cy="36587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0923" y="3198687"/>
            <a:ext cx="2788954" cy="36587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51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 разделу 0200 </a:t>
            </a:r>
            <a:b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«НАЦИОНАЛЬНАЯ ОБОРОНА»</a:t>
            </a:r>
            <a:endParaRPr lang="ru-RU" sz="27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771800" y="4552429"/>
            <a:ext cx="3741738" cy="2170112"/>
          </a:xfrm>
          <a:prstGeom prst="rect">
            <a:avLst/>
          </a:prstGeom>
          <a:solidFill>
            <a:srgbClr val="00FFFF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0203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«Мобилизационная и вневойсковая подготовка» 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141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418533" y="2564904"/>
            <a:ext cx="2448272" cy="180020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905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381000"/>
            <a:ext cx="9144000" cy="2890838"/>
          </a:xfrm>
        </p:spPr>
        <p:txBody>
          <a:bodyPr>
            <a:normAutofit lnSpcReduction="10000"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безопасность и правоохранительную деятельность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253,4 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84984"/>
            <a:ext cx="4572000" cy="35730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4984"/>
            <a:ext cx="4572000" cy="358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5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 разделу 0300 </a:t>
            </a:r>
            <a:b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«НАЦИОНАЛЬНАЯ БЕЗОПАСНОСТЬ И ПРАВООХРАНИТЕЛЬНАЯ ДЕЯТЕЛЬНОСТЬ»</a:t>
            </a:r>
            <a:endParaRPr lang="ru-RU" sz="27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0310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«Защита населения и территории от ЧС природного и техногенного характера,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безопасность»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253,4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0690"/>
            <a:ext cx="2448272" cy="1800200"/>
          </a:xfrm>
          <a:prstGeom prst="downArrow">
            <a:avLst/>
          </a:prstGeom>
          <a:solidFill>
            <a:schemeClr val="tx2">
              <a:lumMod val="75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8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национальную экономику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1929,3 тыс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 – Дорожный фонд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Углеродовского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поселения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930973"/>
            <a:ext cx="4644007" cy="2927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3930973"/>
            <a:ext cx="4524375" cy="2948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49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7963" y="85343"/>
            <a:ext cx="8477989" cy="1389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5091" y="42671"/>
            <a:ext cx="8523732" cy="14356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97243" y="45333"/>
            <a:ext cx="8239125" cy="1417696"/>
          </a:xfrm>
          <a:prstGeom prst="rect">
            <a:avLst/>
          </a:prstGeom>
          <a:solidFill>
            <a:srgbClr val="C3D59B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1767205" marR="1245235" indent="-513715" algn="ctr">
              <a:lnSpc>
                <a:spcPct val="100000"/>
              </a:lnSpc>
            </a:pPr>
            <a:r>
              <a:rPr lang="ru-RU"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           </a:t>
            </a:r>
            <a:r>
              <a:rPr sz="1800" b="1" spc="-3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ОБРАЩЕНИЕ </a:t>
            </a:r>
            <a:r>
              <a:rPr sz="1800" b="1" spc="-6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ГЛАВЫ </a:t>
            </a:r>
            <a:r>
              <a:rPr lang="ru-RU" sz="1800" b="1" spc="-60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АДМИНИСТРАЦИИ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b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</a:br>
            <a:r>
              <a:rPr sz="1800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К </a:t>
            </a:r>
            <a:r>
              <a:rPr sz="1800" b="1" spc="-10" dirty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ЖИТЕЛЯМ </a:t>
            </a:r>
            <a:r>
              <a:rPr lang="ru-RU" sz="1800" b="1" spc="-35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cs typeface="Times New Roman"/>
              </a:rPr>
              <a:t>ПОСЕЛЕНИЯ</a:t>
            </a:r>
            <a:endParaRPr sz="1800" dirty="0">
              <a:solidFill>
                <a:schemeClr val="accent2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1524000"/>
            <a:ext cx="7923530" cy="521129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24154" algn="ctr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chemeClr val="bg1"/>
                </a:solidFill>
                <a:latin typeface="Times New Roman"/>
                <a:cs typeface="Times New Roman"/>
              </a:rPr>
              <a:t>Уважаемые</a:t>
            </a:r>
            <a:r>
              <a:rPr sz="2000" b="1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жители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R="162560" algn="ctr">
              <a:lnSpc>
                <a:spcPct val="100000"/>
              </a:lnSpc>
            </a:pPr>
            <a:r>
              <a:rPr lang="ru-RU" sz="2000" b="1" spc="-10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</a:t>
            </a:r>
            <a:r>
              <a:rPr sz="20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!</a:t>
            </a:r>
            <a:endParaRPr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405130" algn="just">
              <a:lnSpc>
                <a:spcPts val="1730"/>
              </a:lnSpc>
              <a:spcBef>
                <a:spcPts val="1720"/>
              </a:spcBef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Перед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вами брошюра </a:t>
            </a:r>
            <a:r>
              <a:rPr sz="1600" b="1" spc="-15" dirty="0">
                <a:solidFill>
                  <a:schemeClr val="bg1"/>
                </a:solidFill>
                <a:latin typeface="Times New Roman"/>
                <a:cs typeface="Times New Roman"/>
              </a:rPr>
              <a:t>«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граждан», 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подготовле</a:t>
            </a:r>
            <a:r>
              <a:rPr lang="ru-RU"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</a:t>
            </a:r>
            <a:r>
              <a:rPr sz="1600" spc="-1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ная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сектором экономики и финансов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</a:t>
            </a:r>
            <a:r>
              <a:rPr sz="1600" spc="-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основе</a:t>
            </a:r>
            <a:r>
              <a:rPr lang="ru-RU" sz="16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решения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Собрания депутатов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  от 25.12.2023 № 118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«О </a:t>
            </a:r>
            <a:r>
              <a:rPr sz="1600" spc="-20" dirty="0" err="1">
                <a:solidFill>
                  <a:schemeClr val="bg1"/>
                </a:solidFill>
                <a:latin typeface="Times New Roman"/>
                <a:cs typeface="Times New Roman"/>
              </a:rPr>
              <a:t>бюджете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 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Углеродовского городского поселения Красносулинского района</a:t>
            </a:r>
            <a:r>
              <a:rPr sz="16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на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4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chemeClr val="bg1"/>
                </a:solidFill>
                <a:latin typeface="Times New Roman"/>
                <a:cs typeface="Times New Roman"/>
              </a:rPr>
              <a:t>год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на плановый </a:t>
            </a:r>
            <a:r>
              <a:rPr sz="1600" spc="-15" dirty="0" err="1">
                <a:solidFill>
                  <a:schemeClr val="bg1"/>
                </a:solidFill>
                <a:latin typeface="Times New Roman"/>
                <a:cs typeface="Times New Roman"/>
              </a:rPr>
              <a:t>период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5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6</a:t>
            </a:r>
            <a:r>
              <a:rPr sz="1600" spc="15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годов».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5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Укрепление</a:t>
            </a:r>
            <a:r>
              <a:rPr sz="1600" spc="3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взаимодействия с гражданами по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вопросам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финансово-бюджетной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позволяет реализовать конституционные права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 на получение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информации (включая 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о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бюджете),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соблюдая 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принцип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прозрачности  (открытости), установленный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Бюджетным </a:t>
            </a:r>
            <a:r>
              <a:rPr sz="16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кодексом</a:t>
            </a:r>
            <a:r>
              <a:rPr sz="1600" spc="18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РФ.</a:t>
            </a:r>
            <a:endParaRPr lang="ru-RU"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endParaRPr lang="ru-RU" sz="1600" spc="-2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7490" indent="304800" algn="just">
              <a:lnSpc>
                <a:spcPts val="1730"/>
              </a:lnSpc>
            </a:pPr>
            <a:r>
              <a:rPr sz="1600" spc="-25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Бюджет</a:t>
            </a:r>
            <a:r>
              <a:rPr sz="1600" spc="-2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поселения</a:t>
            </a:r>
            <a:r>
              <a:rPr sz="16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-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сложный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документ с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множеством</a:t>
            </a:r>
            <a:r>
              <a:rPr sz="1600" spc="3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специфических</a:t>
            </a:r>
          </a:p>
          <a:p>
            <a:pPr marR="290830" algn="r">
              <a:lnSpc>
                <a:spcPts val="1825"/>
              </a:lnSpc>
            </a:pP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терминов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классификаций,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которые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понятны </a:t>
            </a:r>
            <a:r>
              <a:rPr sz="1600" spc="-25" dirty="0">
                <a:solidFill>
                  <a:schemeClr val="bg1"/>
                </a:solidFill>
                <a:latin typeface="Times New Roman"/>
                <a:cs typeface="Times New Roman"/>
              </a:rPr>
              <a:t>только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специалистам финансовой</a:t>
            </a:r>
            <a:r>
              <a:rPr sz="1600" spc="3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сферы.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2700" marR="235585" indent="405130" algn="just">
              <a:lnSpc>
                <a:spcPct val="90000"/>
              </a:lnSpc>
            </a:pP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Гражданам,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не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имеющим специального образования,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достаточно сложно  разобраться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языке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бюджета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и </a:t>
            </a:r>
            <a:r>
              <a:rPr sz="1600" spc="-15" dirty="0">
                <a:solidFill>
                  <a:schemeClr val="bg1"/>
                </a:solidFill>
                <a:latin typeface="Times New Roman"/>
                <a:cs typeface="Times New Roman"/>
              </a:rPr>
              <a:t>его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цифрах,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поэтому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мы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представляем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информацию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 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более понятном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для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широкого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круга пользователей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виде, </a:t>
            </a:r>
            <a:r>
              <a:rPr sz="1600" spc="-10" dirty="0">
                <a:solidFill>
                  <a:schemeClr val="bg1"/>
                </a:solidFill>
                <a:latin typeface="Times New Roman"/>
                <a:cs typeface="Times New Roman"/>
              </a:rPr>
              <a:t>называемом </a:t>
            </a:r>
            <a:r>
              <a:rPr sz="1600" spc="-20" dirty="0">
                <a:solidFill>
                  <a:schemeClr val="bg1"/>
                </a:solidFill>
                <a:latin typeface="Times New Roman"/>
                <a:cs typeface="Times New Roman"/>
              </a:rPr>
              <a:t>«Бюджет </a:t>
            </a:r>
            <a:r>
              <a:rPr sz="1600" dirty="0">
                <a:solidFill>
                  <a:schemeClr val="bg1"/>
                </a:solidFill>
                <a:latin typeface="Times New Roman"/>
                <a:cs typeface="Times New Roman"/>
              </a:rPr>
              <a:t>для  </a:t>
            </a:r>
            <a:r>
              <a:rPr sz="1600" spc="-5" dirty="0">
                <a:solidFill>
                  <a:schemeClr val="bg1"/>
                </a:solidFill>
                <a:latin typeface="Times New Roman"/>
                <a:cs typeface="Times New Roman"/>
              </a:rPr>
              <a:t>граждан».</a:t>
            </a:r>
            <a:endParaRPr sz="16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270375">
              <a:lnSpc>
                <a:spcPct val="100000"/>
              </a:lnSpc>
              <a:spcBef>
                <a:spcPts val="1320"/>
              </a:spcBef>
              <a:tabLst>
                <a:tab pos="6712584" algn="l"/>
              </a:tabLst>
            </a:pPr>
            <a:r>
              <a:rPr sz="1400" spc="-30" dirty="0" err="1">
                <a:solidFill>
                  <a:schemeClr val="bg1"/>
                </a:solidFill>
                <a:latin typeface="Times New Roman"/>
                <a:cs typeface="Times New Roman"/>
              </a:rPr>
              <a:t>Глава</a:t>
            </a:r>
            <a:r>
              <a:rPr sz="1400" spc="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400" spc="-15" dirty="0" smtClean="0">
                <a:solidFill>
                  <a:schemeClr val="bg1"/>
                </a:solidFill>
                <a:latin typeface="Times New Roman"/>
                <a:cs typeface="Times New Roman"/>
              </a:rPr>
              <a:t>администрации</a:t>
            </a:r>
            <a:r>
              <a:rPr sz="1400" dirty="0">
                <a:solidFill>
                  <a:schemeClr val="bg1"/>
                </a:solidFill>
                <a:latin typeface="Times New Roman"/>
                <a:cs typeface="Times New Roman"/>
              </a:rPr>
              <a:t>	</a:t>
            </a:r>
            <a:r>
              <a:rPr lang="ru-RU" sz="1400" spc="-5" dirty="0" smtClean="0">
                <a:solidFill>
                  <a:schemeClr val="bg1"/>
                </a:solidFill>
                <a:latin typeface="Times New Roman"/>
                <a:cs typeface="Times New Roman"/>
              </a:rPr>
              <a:t>В.В. Глушков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Объект 2"/>
          <p:cNvSpPr>
            <a:spLocks noGrp="1"/>
          </p:cNvSpPr>
          <p:nvPr>
            <p:ph idx="4294967295"/>
          </p:nvPr>
        </p:nvSpPr>
        <p:spPr>
          <a:xfrm>
            <a:off x="0" y="404813"/>
            <a:ext cx="8893175" cy="3311525"/>
          </a:xfrm>
        </p:spPr>
        <p:txBody>
          <a:bodyPr>
            <a:normAutofit/>
          </a:bodyPr>
          <a:lstStyle/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Объем расходов бюджета  Углеродовского городского поселения Красносулинского района на жилищно-коммунальное хозяйство 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году составит 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8263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29818,5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руб.</a:t>
            </a:r>
          </a:p>
          <a:p>
            <a:pPr marL="68263" indent="0" algn="ctr">
              <a:lnSpc>
                <a:spcPct val="90000"/>
              </a:lnSpc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5650" name="Рисунок 3" descr="artemte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1048"/>
            <a:ext cx="31908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1" name="Рисунок 4" descr="ge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3861048"/>
            <a:ext cx="2928937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2" name="Рисунок 5" descr="imag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8" y="3861048"/>
            <a:ext cx="3038475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724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Углеродовского городского ПОСЕЛЕНИЯ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КРАСНОСУЛИНСКОГО РАЙОНА в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по разделу 0800 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</a:rPr>
              <a:t>«КУЛЬТУРА, КИНЕМАТОГРАФИЯ»</a:t>
            </a:r>
            <a:endParaRPr lang="ru-RU" sz="27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rgbClr val="FFFF00"/>
          </a:solidFill>
          <a:ln w="19050">
            <a:solidFill>
              <a:srgbClr val="3366FF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0801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«КУЛЬТУРА»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3802,8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3563888" y="2739157"/>
            <a:ext cx="2448272" cy="1800200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9205" y="2952124"/>
            <a:ext cx="877900" cy="1408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7040" y="2943823"/>
            <a:ext cx="914479" cy="1560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350"/>
            <a:ext cx="9144000" cy="1285875"/>
          </a:xfrm>
        </p:spPr>
        <p:txBody>
          <a:bodyPr lIns="91440" rIns="91440" bIns="4572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b="1" dirty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 расходов бюджета УГЛЕРОДОВСКОГО ГОРОДСКОГО ПОСЕЛЕНИЯ КРАСНОСУЛИНСКОГО РАЙОНА в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по разделу 1000 </a:t>
            </a:r>
            <a:b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Times New Roman" pitchFamily="18" charset="0"/>
              </a:rPr>
              <a:t>«СОЦИАЛЬНАЯ ПОЛИТИКА»</a:t>
            </a:r>
            <a:endParaRPr lang="ru-RU" sz="2700" b="1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2917155" y="4539357"/>
            <a:ext cx="3741738" cy="2170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lIns="108000" tIns="0" rIns="10800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 1001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«ПЕНСИОННОЕ ОБЕСПЕЧЕНИЕ»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124,0 тыс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руб.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599892" y="2667149"/>
            <a:ext cx="2376264" cy="1872208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007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1"/>
          <p:cNvGrpSpPr>
            <a:grpSpLocks/>
          </p:cNvGrpSpPr>
          <p:nvPr/>
        </p:nvGrpSpPr>
        <p:grpSpPr bwMode="auto">
          <a:xfrm>
            <a:off x="152400" y="152400"/>
            <a:ext cx="8796338" cy="768350"/>
            <a:chOff x="73" y="96"/>
            <a:chExt cx="5564" cy="484"/>
          </a:xfrm>
        </p:grpSpPr>
        <p:pic>
          <p:nvPicPr>
            <p:cNvPr id="26625" name="Скругленный прямоугольник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" y="96"/>
              <a:ext cx="5564" cy="4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6" name="Text Box 2"/>
            <p:cNvSpPr txBox="1">
              <a:spLocks noChangeArrowheads="1"/>
            </p:cNvSpPr>
            <p:nvPr/>
          </p:nvSpPr>
          <p:spPr bwMode="auto">
            <a:xfrm>
              <a:off x="133" y="127"/>
              <a:ext cx="5449" cy="3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1" tIns="45715" rIns="91431" bIns="45715" anchor="ctr"/>
            <a:lstStyle>
              <a:lvl1pPr>
                <a:defRPr>
                  <a:solidFill>
                    <a:schemeClr val="tx1"/>
                  </a:solidFill>
                  <a:latin typeface="Constantia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b="1" dirty="0">
                  <a:solidFill>
                    <a:prstClr val="black"/>
                  </a:solidFill>
                </a:rPr>
                <a:t>Структура расходов по программному принципу</a:t>
              </a:r>
            </a:p>
          </p:txBody>
        </p:sp>
      </p:grpSp>
      <p:sp>
        <p:nvSpPr>
          <p:cNvPr id="26630" name="AutoShape 6"/>
          <p:cNvSpPr>
            <a:spLocks noChangeArrowheads="1"/>
          </p:cNvSpPr>
          <p:nvPr/>
        </p:nvSpPr>
        <p:spPr bwMode="auto">
          <a:xfrm rot="5400000">
            <a:off x="4570009" y="-1692039"/>
            <a:ext cx="432271" cy="5921376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solidFill>
                  <a:prstClr val="black"/>
                </a:solidFill>
                <a:latin typeface="Arial" charset="0"/>
              </a:rPr>
              <a:t>БЮДЖЕТ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5400000">
            <a:off x="4500648" y="-405363"/>
            <a:ext cx="720229" cy="5220308"/>
          </a:xfrm>
          <a:prstGeom prst="flowChartAlternateProcess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Arial" charset="0"/>
              </a:rPr>
              <a:t>Программные и непрограммные расходы</a:t>
            </a:r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5400000">
            <a:off x="408714" y="4098742"/>
            <a:ext cx="2375522" cy="2303462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42549,5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332,0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5400000">
            <a:off x="6676279" y="4117372"/>
            <a:ext cx="2439909" cy="2232025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80260,2</a:t>
            </a: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777,5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4734862" y="1556792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9" name="Freeform 15"/>
          <p:cNvSpPr>
            <a:spLocks/>
          </p:cNvSpPr>
          <p:nvPr/>
        </p:nvSpPr>
        <p:spPr bwMode="auto">
          <a:xfrm>
            <a:off x="7426891" y="2418556"/>
            <a:ext cx="799063" cy="719138"/>
          </a:xfrm>
          <a:custGeom>
            <a:avLst/>
            <a:gdLst>
              <a:gd name="T0" fmla="*/ 0 w 589"/>
              <a:gd name="T1" fmla="*/ 0 h 453"/>
              <a:gd name="T2" fmla="*/ 581 w 589"/>
              <a:gd name="T3" fmla="*/ 1 h 453"/>
              <a:gd name="T4" fmla="*/ 589 w 589"/>
              <a:gd name="T5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9" h="453">
                <a:moveTo>
                  <a:pt x="0" y="0"/>
                </a:moveTo>
                <a:lnTo>
                  <a:pt x="581" y="1"/>
                </a:lnTo>
                <a:lnTo>
                  <a:pt x="589" y="45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40" name="Freeform 16"/>
          <p:cNvSpPr>
            <a:spLocks/>
          </p:cNvSpPr>
          <p:nvPr/>
        </p:nvSpPr>
        <p:spPr bwMode="auto">
          <a:xfrm>
            <a:off x="1451545" y="2418556"/>
            <a:ext cx="953350" cy="725487"/>
          </a:xfrm>
          <a:custGeom>
            <a:avLst/>
            <a:gdLst>
              <a:gd name="T0" fmla="*/ 365 w 365"/>
              <a:gd name="T1" fmla="*/ 3 h 457"/>
              <a:gd name="T2" fmla="*/ 0 w 365"/>
              <a:gd name="T3" fmla="*/ 0 h 457"/>
              <a:gd name="T4" fmla="*/ 2 w 365"/>
              <a:gd name="T5" fmla="*/ 457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457">
                <a:moveTo>
                  <a:pt x="365" y="3"/>
                </a:moveTo>
                <a:lnTo>
                  <a:pt x="0" y="0"/>
                </a:lnTo>
                <a:lnTo>
                  <a:pt x="2" y="45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5400000">
            <a:off x="3596392" y="4003115"/>
            <a:ext cx="2379503" cy="2520950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Муниципальные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программы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43130,4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Непрограммные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Arial" charset="0"/>
              </a:rPr>
              <a:t>расходы (тыс. руб.)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black"/>
                </a:solidFill>
                <a:latin typeface="Arial" charset="0"/>
              </a:rPr>
              <a:t>552,9</a:t>
            </a: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793810" y="2633081"/>
            <a:ext cx="0" cy="4675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Выноска со стрелкой вниз 5"/>
          <p:cNvSpPr/>
          <p:nvPr/>
        </p:nvSpPr>
        <p:spPr>
          <a:xfrm>
            <a:off x="1092814" y="3138293"/>
            <a:ext cx="799064" cy="875137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2024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4361762" y="3168833"/>
            <a:ext cx="864096" cy="940121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2025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7746833" y="3183278"/>
            <a:ext cx="852228" cy="824233"/>
          </a:xfrm>
          <a:prstGeom prst="downArrowCallou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</a:rPr>
              <a:t>2026 </a:t>
            </a:r>
            <a:r>
              <a:rPr lang="ru-RU" b="1" dirty="0">
                <a:solidFill>
                  <a:prstClr val="black"/>
                </a:solidFill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101253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Заголовок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53425" cy="8112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Расходы бюджета УГЛЕРОДОВСКОГО ГОРОДСКОГО поселения в рамках  муниципальных  программ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="" xmlns:p14="http://schemas.microsoft.com/office/powerpoint/2010/main" val="3794356319"/>
              </p:ext>
            </p:extLst>
          </p:nvPr>
        </p:nvGraphicFramePr>
        <p:xfrm>
          <a:off x="609600" y="1447800"/>
          <a:ext cx="8229600" cy="4984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763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80347226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480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1014860741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6701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Заголовок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424862" cy="1368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Доля расходов бюджета в рамках муниципальных программ в общем объеме расходов в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="" xmlns:p14="http://schemas.microsoft.com/office/powerpoint/2010/main" val="2240794162"/>
              </p:ext>
            </p:extLst>
          </p:nvPr>
        </p:nvGraphicFramePr>
        <p:xfrm>
          <a:off x="395288" y="1397000"/>
          <a:ext cx="8569200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6329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750331" y="2857504"/>
            <a:ext cx="407196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3000" y="142859"/>
            <a:ext cx="6858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005" y="2629551"/>
            <a:ext cx="799524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cap="none" spc="0" dirty="0" smtClean="0">
                <a:ln w="0"/>
                <a:solidFill>
                  <a:srgbClr val="000066"/>
                </a:solidFill>
                <a:effectLst>
                  <a:reflection blurRad="6350" stA="53000" endA="300" endPos="35500" dir="5400000" sy="-90000" algn="bl" rotWithShape="0"/>
                </a:effectLst>
                <a:latin typeface="Monotype Corsiva" panose="03010101010201010101" pitchFamily="66" charset="0"/>
              </a:rPr>
              <a:t>Спасибо за внимание!</a:t>
            </a:r>
            <a:endParaRPr lang="ru-RU" sz="7000" b="1" cap="none" spc="0" dirty="0">
              <a:ln w="0"/>
              <a:solidFill>
                <a:srgbClr val="000066"/>
              </a:solidFill>
              <a:effectLst>
                <a:reflection blurRad="6350" stA="53000" endA="300" endPos="35500" dir="5400000" sy="-90000" algn="bl" rotWithShape="0"/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71246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485" y="381000"/>
            <a:ext cx="7475220" cy="1371600"/>
          </a:xfrm>
        </p:spPr>
        <p:txBody>
          <a:bodyPr>
            <a:noAutofit/>
          </a:bodyPr>
          <a:lstStyle/>
          <a:p>
            <a:pPr lvl="0" algn="ctr" defTabSz="914400">
              <a:lnSpc>
                <a:spcPct val="100000"/>
              </a:lnSpc>
              <a:spcBef>
                <a:spcPts val="100"/>
              </a:spcBef>
            </a:pPr>
            <a:r>
              <a:rPr lang="ru-RU" sz="2800" b="1" cap="none" spc="-1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ПАРАМЕТРЫ</a:t>
            </a:r>
            <a:r>
              <a:rPr lang="ru-RU" sz="2800" b="1" cap="none" spc="-5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ru-RU" sz="2800" b="1" cap="none" spc="-30" dirty="0">
                <a:solidFill>
                  <a:srgbClr val="4F6128"/>
                </a:solidFill>
                <a:latin typeface="Calibri"/>
                <a:ea typeface="+mn-ea"/>
                <a:cs typeface="Calibri"/>
              </a:rPr>
              <a:t>БЮДЖЕТА</a:t>
            </a:r>
            <a: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  <a:t/>
            </a:r>
            <a:br>
              <a:rPr lang="ru-RU" sz="2800" b="1" cap="none" dirty="0">
                <a:solidFill>
                  <a:srgbClr val="000000"/>
                </a:solidFill>
                <a:latin typeface="Calibri"/>
                <a:ea typeface="+mn-ea"/>
                <a:cs typeface="Calibri"/>
              </a:rPr>
            </a:br>
            <a: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УГЛЕРОДОВСКОГО ГОРОДСКОГО ПОСЕЛЕНИЯ </a:t>
            </a:r>
            <a:br>
              <a:rPr lang="ru-RU" sz="2800" b="1" u="heavy" cap="none" spc="-25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</a:br>
            <a:r>
              <a:rPr lang="ru-RU" sz="2800" b="1" u="heavy" cap="none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НА 2024</a:t>
            </a:r>
            <a:r>
              <a:rPr lang="ru-RU" sz="2800" b="1" u="heavy" cap="none" spc="-10" dirty="0" smtClean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 </a:t>
            </a:r>
            <a:r>
              <a:rPr lang="ru-RU" sz="2800" b="1" u="heavy" cap="none" spc="-35" dirty="0">
                <a:solidFill>
                  <a:srgbClr val="4F6128"/>
                </a:solidFill>
                <a:uFill>
                  <a:solidFill>
                    <a:srgbClr val="4F6128"/>
                  </a:solidFill>
                </a:uFill>
                <a:latin typeface="Calibri"/>
                <a:ea typeface="+mn-ea"/>
                <a:cs typeface="Calibri"/>
              </a:rPr>
              <a:t>ГОД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30480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19484"/>
            <a:ext cx="3048000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2209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Доходы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209800"/>
            <a:ext cx="25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Расходы</a:t>
            </a:r>
            <a:endParaRPr lang="ru-RU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485" y="5573637"/>
            <a:ext cx="213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42 371,4 тыс. рублей</a:t>
            </a:r>
            <a:endParaRPr lang="ru-RU" sz="2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5573637"/>
            <a:ext cx="2135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42 881,5 тыс. рублей</a:t>
            </a:r>
            <a:endParaRPr lang="ru-RU" sz="20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87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73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 cstate="print">
              <a:alphaModFix amt="66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4</a:t>
            </a:r>
            <a:r>
              <a:rPr sz="2000" b="1" spc="-80" dirty="0" smtClean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3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1476066370"/>
              </p:ext>
            </p:extLst>
          </p:nvPr>
        </p:nvGraphicFramePr>
        <p:xfrm>
          <a:off x="838200" y="876534"/>
          <a:ext cx="7543799" cy="575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FF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FF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FF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FF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FF00"/>
                </a:solidFill>
                <a:latin typeface="Calibri"/>
                <a:cs typeface="Calibri"/>
              </a:rPr>
              <a:t>5 </a:t>
            </a:r>
            <a:r>
              <a:rPr sz="2000" b="1" spc="-40" dirty="0" smtClean="0">
                <a:solidFill>
                  <a:srgbClr val="FFFF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FF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496558917"/>
              </p:ext>
            </p:extLst>
          </p:nvPr>
        </p:nvGraphicFramePr>
        <p:xfrm>
          <a:off x="838200" y="827148"/>
          <a:ext cx="7543799" cy="5802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62998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6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11553" y="248157"/>
            <a:ext cx="665099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spc="-30" dirty="0">
                <a:solidFill>
                  <a:srgbClr val="FFC000"/>
                </a:solidFill>
                <a:latin typeface="Calibri"/>
                <a:cs typeface="Calibri"/>
              </a:rPr>
              <a:t>ДОХОДЫ </a:t>
            </a:r>
            <a:r>
              <a:rPr sz="2000" b="1" spc="-25" dirty="0">
                <a:solidFill>
                  <a:srgbClr val="FFC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FFC000"/>
                </a:solidFill>
                <a:latin typeface="Calibri"/>
                <a:cs typeface="Calibri"/>
              </a:rPr>
              <a:t>УГЛЕРОДОВСКОГО ГОРОДСКОГО ПОСЕЛЕНИЯ </a:t>
            </a:r>
            <a:r>
              <a:rPr sz="2000" b="1" dirty="0" smtClean="0">
                <a:solidFill>
                  <a:srgbClr val="FFC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FFC000"/>
                </a:solidFill>
                <a:latin typeface="Calibri"/>
                <a:cs typeface="Calibri"/>
              </a:rPr>
              <a:t>6 </a:t>
            </a:r>
            <a:r>
              <a:rPr sz="2000" b="1" spc="-40" dirty="0" smtClean="0">
                <a:solidFill>
                  <a:srgbClr val="FFC00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FFC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="" xmlns:p14="http://schemas.microsoft.com/office/powerpoint/2010/main" val="2860536736"/>
              </p:ext>
            </p:extLst>
          </p:nvPr>
        </p:nvGraphicFramePr>
        <p:xfrm>
          <a:off x="838200" y="990600"/>
          <a:ext cx="7543799" cy="5638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241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C0000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C0000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C0000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C00000"/>
                </a:solidFill>
                <a:latin typeface="Calibri"/>
                <a:cs typeface="Calibri"/>
              </a:rPr>
              <a:t>4</a:t>
            </a:r>
            <a:r>
              <a:rPr sz="2000" b="1" spc="-80" dirty="0" smtClean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rgbClr val="C00000"/>
                </a:solidFill>
                <a:latin typeface="Calibri"/>
                <a:cs typeface="Calibri"/>
              </a:rPr>
              <a:t>ГОДУ</a:t>
            </a:r>
            <a:endParaRPr sz="2000" b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32058762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9376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85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2">
              <a:lumMod val="75000"/>
              <a:alpha val="3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5</a:t>
            </a:r>
            <a:r>
              <a:rPr sz="2000" b="1" spc="-80" dirty="0" smtClean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000" b="1" spc="-40" dirty="0">
                <a:solidFill>
                  <a:schemeClr val="accent2">
                    <a:lumMod val="50000"/>
                  </a:schemeClr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412925337"/>
              </p:ext>
            </p:extLst>
          </p:nvPr>
        </p:nvGraphicFramePr>
        <p:xfrm>
          <a:off x="228600" y="1282211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434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38260">
              <a:srgbClr val="699F0E"/>
            </a:gs>
            <a:gs pos="99000">
              <a:schemeClr val="accent1">
                <a:lumMod val="75000"/>
                <a:lumOff val="2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1">
              <a:lumMod val="75000"/>
              <a:lumOff val="2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0778" y="304800"/>
            <a:ext cx="6650990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СТРУКТУРА НАЛОГОВЫХ И НЕНАЛОГОВЫХ ДОХОДОВ</a:t>
            </a:r>
            <a:r>
              <a:rPr sz="2000" b="1" spc="-30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70C0"/>
                </a:solidFill>
                <a:latin typeface="Calibri"/>
                <a:cs typeface="Calibri"/>
              </a:rPr>
              <a:t>БЮДЖЕТА </a:t>
            </a:r>
            <a:r>
              <a:rPr lang="ru-RU" sz="2000" b="1" spc="-25" dirty="0" smtClean="0">
                <a:solidFill>
                  <a:srgbClr val="0070C0"/>
                </a:solidFill>
                <a:latin typeface="Calibri"/>
                <a:cs typeface="Calibri"/>
              </a:rPr>
              <a:t>УГЛЕРОДОВСКОГО ГОРОДСКОГО ПОСЕЛЕНИЯ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rgbClr val="0070C0"/>
                </a:solidFill>
                <a:latin typeface="Calibri"/>
                <a:cs typeface="Calibri"/>
              </a:rPr>
              <a:t>В </a:t>
            </a:r>
            <a:r>
              <a:rPr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202</a:t>
            </a:r>
            <a:r>
              <a:rPr lang="ru-RU"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6</a:t>
            </a:r>
            <a:r>
              <a:rPr lang="ru-RU" sz="2000" b="1" spc="5" dirty="0" smtClean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2000" b="1" spc="-40" dirty="0" smtClean="0">
                <a:solidFill>
                  <a:srgbClr val="0070C0"/>
                </a:solidFill>
                <a:latin typeface="Calibri"/>
                <a:cs typeface="Calibri"/>
              </a:rPr>
              <a:t>ГОДУ</a:t>
            </a:r>
            <a:endParaRPr sz="2000" dirty="0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545" y="6857998"/>
            <a:ext cx="9135745" cy="0"/>
          </a:xfrm>
          <a:custGeom>
            <a:avLst/>
            <a:gdLst/>
            <a:ahLst/>
            <a:cxnLst/>
            <a:rect l="l" t="t" r="r" b="b"/>
            <a:pathLst>
              <a:path w="9135745">
                <a:moveTo>
                  <a:pt x="0" y="0"/>
                </a:moveTo>
                <a:lnTo>
                  <a:pt x="9135454" y="0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8"/>
                </a:lnTo>
              </a:path>
            </a:pathLst>
          </a:custGeom>
          <a:ln w="9525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1929688658"/>
              </p:ext>
            </p:extLst>
          </p:nvPr>
        </p:nvGraphicFramePr>
        <p:xfrm>
          <a:off x="304800" y="1240954"/>
          <a:ext cx="8534400" cy="531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1756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3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4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5.xml><?xml version="1.0" encoding="utf-8"?>
<a:theme xmlns:a="http://schemas.openxmlformats.org/drawingml/2006/main" name="5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6.xml><?xml version="1.0" encoding="utf-8"?>
<a:theme xmlns:a="http://schemas.openxmlformats.org/drawingml/2006/main" name="6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7.xml><?xml version="1.0" encoding="utf-8"?>
<a:theme xmlns:a="http://schemas.openxmlformats.org/drawingml/2006/main" name="7_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Легкий дым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  <a:fontScheme name="Легкий дым">
    <a:maj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 panose="020B0502020202020204"/>
      <a:ea typeface=""/>
      <a:cs typeface=""/>
      <a:font script="Jpan" typeface="メイリオ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Легкий дым">
    <a:fillStyleLst>
      <a:solidFill>
        <a:schemeClr val="phClr"/>
      </a:solidFill>
      <a:solidFill>
        <a:schemeClr val="phClr">
          <a:tint val="70000"/>
          <a:lumMod val="104000"/>
        </a:schemeClr>
      </a:solidFill>
      <a:gradFill rotWithShape="1">
        <a:gsLst>
          <a:gs pos="0">
            <a:schemeClr val="phClr">
              <a:tint val="96000"/>
              <a:lumMod val="104000"/>
            </a:schemeClr>
          </a:gs>
          <a:gs pos="100000">
            <a:schemeClr val="phClr">
              <a:shade val="98000"/>
              <a:lumMod val="94000"/>
            </a:schemeClr>
          </a:gs>
        </a:gsLst>
        <a:lin ang="5400000" scaled="0"/>
      </a:gradFill>
    </a:fillStyleLst>
    <a:lnStyleLst>
      <a:ln w="9525" cap="rnd" cmpd="sng" algn="ctr">
        <a:solidFill>
          <a:schemeClr val="phClr">
            <a:shade val="90000"/>
          </a:schemeClr>
        </a:solidFill>
        <a:prstDash val="solid"/>
      </a:ln>
      <a:ln w="15875" cap="rnd" cmpd="sng" algn="ctr">
        <a:solidFill>
          <a:schemeClr val="phClr"/>
        </a:solidFill>
        <a:prstDash val="solid"/>
      </a:ln>
      <a:ln w="22225" cap="rnd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2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6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0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lin ang="5400000" scaled="0"/>
      </a:gradFill>
      <a:gradFill rotWithShape="1">
        <a:gsLst>
          <a:gs pos="0">
            <a:schemeClr val="phClr">
              <a:tint val="90000"/>
              <a:satMod val="92000"/>
              <a:lumMod val="120000"/>
            </a:schemeClr>
          </a:gs>
          <a:gs pos="100000">
            <a:schemeClr val="phClr">
              <a:shade val="98000"/>
              <a:satMod val="120000"/>
              <a:lumMod val="98000"/>
            </a:schemeClr>
          </a:gs>
        </a:gsLst>
        <a:path path="circle">
          <a:fillToRect l="50000" t="50000" r="100000" b="10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1791</TotalTime>
  <Words>769</Words>
  <Application>Microsoft Office PowerPoint</Application>
  <PresentationFormat>Экран (4:3)</PresentationFormat>
  <Paragraphs>182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Грань</vt:lpstr>
      <vt:lpstr>1_Сектор</vt:lpstr>
      <vt:lpstr>2_Сектор</vt:lpstr>
      <vt:lpstr>4_Сектор</vt:lpstr>
      <vt:lpstr>5_Сектор</vt:lpstr>
      <vt:lpstr>6_Сектор</vt:lpstr>
      <vt:lpstr>7_Сектор</vt:lpstr>
      <vt:lpstr>Бюджет УГЛЕРОДОВСКОГО ГОРОДСКОГО ПОСЕЛЕНИЯ НА 2024 и на плановый  период  2025 и 2026 годов</vt:lpstr>
      <vt:lpstr>            ОБРАЩЕНИЕ ГЛАВЫ АДМИНИСТРАЦИИ Углеродовского городского ПОСЕЛЕНИЯ  К ЖИТЕЛЯМ ПОСЕЛЕНИЯ</vt:lpstr>
      <vt:lpstr>ПАРАМЕТРЫ БЮДЖЕТА УГЛЕРОДОВСКОГО ГОРОДСКОГО ПОСЕЛЕНИЯ  НА 2024 ГОД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Структура расходов бюджета УГЛЕРОДОВСКОГО ГОРОДСКОГО поселения в 2024 году</vt:lpstr>
      <vt:lpstr>     Основные направления  расходов бюджета УГЛЕРОДОВСКОГО ГОРОДСКОГО ПОСЕЛЕНИЯ КРАСНОСУЛИНСКОГО РАЙОНА в 2024 году по разделу 0100  «ОБЩЕГОСУДАРСТВЕННЫЕ ВОПРОСЫ»</vt:lpstr>
      <vt:lpstr>Слайд 15</vt:lpstr>
      <vt:lpstr>     Основные направления  расходов бюджета УГЛЕРОДОВСКОГО ГОРОДСКОГО ПОСЕЛЕНИЯ КРАСНОСУЛИНСКОГО РАЙОНА в 2024 году по разделу 0200  «НАЦИОНАЛЬНАЯ ОБОРОНА»</vt:lpstr>
      <vt:lpstr>Слайд 17</vt:lpstr>
      <vt:lpstr>     Основные направления  расходов бюджета УГЛЕРОДОВСКОГО ГОРОДСКОГО ПОСЕЛЕНИЯ КРАСНОСУЛИНСКОГО РАЙОНА в 2024 году по разделу 0300  «НАЦИОНАЛЬНАЯ БЕЗОПАСНОСТЬ И ПРАВООХРАНИТЕЛЬНАЯ ДЕЯТЕЛЬНОСТЬ»</vt:lpstr>
      <vt:lpstr>Слайд 19</vt:lpstr>
      <vt:lpstr>Слайд 20</vt:lpstr>
      <vt:lpstr>     Основные направления  расходов бюджета Углеродовского городского ПОСЕЛЕНИЯ КРАСНОСУЛИНСКОГО РАЙОНА в 2024 году по разделу 0800  «КУЛЬТУРА, КИНЕМАТОГРАФИЯ»</vt:lpstr>
      <vt:lpstr>     Основные направления  расходов бюджета УГЛЕРОДОВСКОГО ГОРОДСКОГО ПОСЕЛЕНИЯ КРАСНОСУЛИНСКОГО РАЙОНА в 2024 году по разделу 1000  «СОЦИАЛЬНАЯ ПОЛИТИКА»</vt:lpstr>
      <vt:lpstr>Слайд 23</vt:lpstr>
      <vt:lpstr>Расходы бюджета УГЛЕРОДОВСКОГО ГОРОДСКОГО поселения в рамках  муниципальных  программ в 2024 году</vt:lpstr>
      <vt:lpstr>Доля расходов бюджета в рамках муниципальных программ в общем объеме расходов в 2024 году</vt:lpstr>
      <vt:lpstr>Доля расходов бюджета в рамках муниципальных программ в общем объеме расходов в 2025 году</vt:lpstr>
      <vt:lpstr>Доля расходов бюджета в рамках муниципальных программ в общем объеме расходов в 2026 году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Yury</dc:creator>
  <cp:lastModifiedBy>Бухгалтерия</cp:lastModifiedBy>
  <cp:revision>87</cp:revision>
  <dcterms:created xsi:type="dcterms:W3CDTF">2021-01-18T10:38:10Z</dcterms:created>
  <dcterms:modified xsi:type="dcterms:W3CDTF">2024-02-09T12:40:46Z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2021-01-18T00:00:00Z</vt:filetime>
  </property>
</Properties>
</file>