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77" d="100"/>
          <a:sy n="77" d="100"/>
        </p:scale>
        <p:origin x="-102" y="-6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Relationship Id="rId4" Type="http://schemas.microsoft.com/office/2011/relationships/chartColorStyle" Target="colors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- 7652,3 тыс. рублей</c:v>
                </c:pt>
                <c:pt idx="1">
                  <c:v>Дотации бюджетам городских поселений -5506,7 тыс. рублей</c:v>
                </c:pt>
                <c:pt idx="2">
                  <c:v>Субвенции - 253,0тыс. рублей</c:v>
                </c:pt>
                <c:pt idx="3">
                  <c:v>Иные межбюджетные  трансферты - 220,6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7652.3</c:v>
                </c:pt>
                <c:pt idx="1">
                  <c:v>5506.7</c:v>
                </c:pt>
                <c:pt idx="2">
                  <c:v>253</c:v>
                </c:pt>
                <c:pt idx="3">
                  <c:v>220.6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80621172353471"/>
          <c:y val="0.10142310056641547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70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1796.4</c:v>
                </c:pt>
                <c:pt idx="1">
                  <c:v>6590.3</c:v>
                </c:pt>
                <c:pt idx="2" formatCode="0.0">
                  <c:v>159</c:v>
                </c:pt>
                <c:pt idx="3">
                  <c:v>796.7</c:v>
                </c:pt>
                <c:pt idx="4">
                  <c:v>211.5</c:v>
                </c:pt>
                <c:pt idx="5">
                  <c:v>3764</c:v>
                </c:pt>
              </c:numCache>
            </c:numRef>
          </c:val>
        </c:ser>
        <c:dLbls>
          <c:showVal val="1"/>
        </c:dLbls>
        <c:gapWidth val="79"/>
        <c:axId val="177334912"/>
        <c:axId val="177435776"/>
      </c:barChart>
      <c:catAx>
        <c:axId val="1773349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35776"/>
        <c:crosses val="autoZero"/>
        <c:auto val="1"/>
        <c:lblAlgn val="ctr"/>
        <c:lblOffset val="100"/>
      </c:catAx>
      <c:valAx>
        <c:axId val="177435776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7733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13632.4</c:v>
                </c:pt>
                <c:pt idx="1">
                  <c:v>314.5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9962.6</c:v>
                </c:pt>
                <c:pt idx="1">
                  <c:v>521.9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9765.1</c:v>
                </c:pt>
                <c:pt idx="1">
                  <c:v>497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54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-4246,1 тыс. рублей</c:v>
                </c:pt>
                <c:pt idx="1">
                  <c:v>Дотации бюджетам городских поселений-5756,3 тыс. рублей</c:v>
                </c:pt>
                <c:pt idx="2">
                  <c:v>Субвенции - 261,5тыс. рублей</c:v>
                </c:pt>
                <c:pt idx="3">
                  <c:v>Иные межбюджетные трансферты - 220,6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4246.1000000000004</c:v>
                </c:pt>
                <c:pt idx="1">
                  <c:v>5756.3</c:v>
                </c:pt>
                <c:pt idx="2">
                  <c:v>261.5</c:v>
                </c:pt>
                <c:pt idx="3">
                  <c:v>220.6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31E-2"/>
          <c:y val="0.55383040133906669"/>
          <c:w val="0.85707161603855253"/>
          <c:h val="0.4199039303883958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- 4301,2тыс. рублей</c:v>
                </c:pt>
                <c:pt idx="1">
                  <c:v>Дотации бюджетам городских поселений - 5576,3 тыс. рублей</c:v>
                </c:pt>
                <c:pt idx="2">
                  <c:v>Иные межбюджетнве трансферты - 220,6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4301.2</c:v>
                </c:pt>
                <c:pt idx="1">
                  <c:v>5576.3</c:v>
                </c:pt>
                <c:pt idx="2">
                  <c:v>220.6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507284973271685"/>
          <c:w val="1"/>
          <c:h val="0.201413634357245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140900356205535"/>
          <c:y val="2.8932547224700407E-2"/>
          <c:w val="0.51859099643794526"/>
          <c:h val="0.89284026996625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-1717,4 тыс. рублей</c:v>
                </c:pt>
                <c:pt idx="1">
                  <c:v>Акцизы - 878,0 тыс. рублей</c:v>
                </c:pt>
                <c:pt idx="2">
                  <c:v>Налог на имущество физических лиц - 323,0тыс. рублей</c:v>
                </c:pt>
                <c:pt idx="3">
                  <c:v>Земельный налог -3300,7 тыс. рублей</c:v>
                </c:pt>
                <c:pt idx="4">
                  <c:v>Доходы от использования имущества, находящегося в муниципальной собственности - 517,2 тыс. рублей</c:v>
                </c:pt>
                <c:pt idx="5">
                  <c:v>Транспортный налог -916,0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1717.4</c:v>
                </c:pt>
                <c:pt idx="1">
                  <c:v>878</c:v>
                </c:pt>
                <c:pt idx="2">
                  <c:v>323</c:v>
                </c:pt>
                <c:pt idx="3">
                  <c:v>3300.7</c:v>
                </c:pt>
                <c:pt idx="4">
                  <c:v>517.20000000000005</c:v>
                </c:pt>
                <c:pt idx="5">
                  <c:v>916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31E-3"/>
          <c:y val="6.4003060099250096E-6"/>
          <c:w val="0.482361618860143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35"/>
          <c:y val="2.8932547224700407E-2"/>
          <c:w val="0.51859099643794526"/>
          <c:h val="0.89284026996625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86E-3"/>
                  <c:y val="-6.54337167367626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- 663,2 тыс. рублей</c:v>
                </c:pt>
                <c:pt idx="1">
                  <c:v>Акцизы -910,6 тыс. рублей</c:v>
                </c:pt>
                <c:pt idx="2">
                  <c:v>Налог на имущество физических лиц -116,0 тыс. рублей</c:v>
                </c:pt>
                <c:pt idx="3">
                  <c:v>Земельный налог -1070,0 тыс. рублей</c:v>
                </c:pt>
                <c:pt idx="4">
                  <c:v>Доходы от использования имущества, находящегося в муниципальной собственности - 533,5 тыс. рублей</c:v>
                </c:pt>
                <c:pt idx="5">
                  <c:v>Транспортный налог -952,8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663.2</c:v>
                </c:pt>
                <c:pt idx="1">
                  <c:v>910.6</c:v>
                </c:pt>
                <c:pt idx="2">
                  <c:v>116</c:v>
                </c:pt>
                <c:pt idx="3">
                  <c:v>1070</c:v>
                </c:pt>
                <c:pt idx="4">
                  <c:v>533.5</c:v>
                </c:pt>
                <c:pt idx="5">
                  <c:v>952.8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215E-6"/>
          <c:w val="0.482361618860143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35"/>
          <c:y val="2.8932547224700407E-2"/>
          <c:w val="0.51859099643794526"/>
          <c:h val="0.89284026996625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- 663,2тыс. рублей</c:v>
                </c:pt>
                <c:pt idx="1">
                  <c:v>Акцизы-910,6</c:v>
                </c:pt>
                <c:pt idx="2">
                  <c:v>Налог на имущество физических лиц - 116,0 тыс.рублей</c:v>
                </c:pt>
                <c:pt idx="3">
                  <c:v>Земельный налог - 1070,0 тыс. рублей</c:v>
                </c:pt>
                <c:pt idx="4">
                  <c:v>Доходы от использования имущества, находящегося в муниципальной собственности -550,4 тыс. рублей</c:v>
                </c:pt>
                <c:pt idx="5">
                  <c:v>Транспортный налог-991,0 тыс.рублей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663.2</c:v>
                </c:pt>
                <c:pt idx="1">
                  <c:v>910.6</c:v>
                </c:pt>
                <c:pt idx="2">
                  <c:v>116</c:v>
                </c:pt>
                <c:pt idx="3">
                  <c:v>1070</c:v>
                </c:pt>
                <c:pt idx="4">
                  <c:v>550.4</c:v>
                </c:pt>
                <c:pt idx="5">
                  <c:v>991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482361618860143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(отчет)</c:v>
                </c:pt>
                <c:pt idx="1">
                  <c:v>2021 год (отчет)</c:v>
                </c:pt>
                <c:pt idx="2">
                  <c:v>2022 год (отчет)</c:v>
                </c:pt>
                <c:pt idx="3">
                  <c:v>2023 год (прогноз)</c:v>
                </c:pt>
                <c:pt idx="4">
                  <c:v>2024 год (прогноз)</c:v>
                </c:pt>
                <c:pt idx="5">
                  <c:v>2022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580.9</c:v>
                </c:pt>
                <c:pt idx="1">
                  <c:v>571.79999999999995</c:v>
                </c:pt>
                <c:pt idx="2">
                  <c:v>711.5</c:v>
                </c:pt>
                <c:pt idx="3">
                  <c:v>1717.4</c:v>
                </c:pt>
                <c:pt idx="4">
                  <c:v>663.2</c:v>
                </c:pt>
                <c:pt idx="5">
                  <c:v>663.2</c:v>
                </c:pt>
              </c:numCache>
            </c:numRef>
          </c:val>
        </c:ser>
        <c:dLbls>
          <c:showVal val="1"/>
        </c:dLbls>
        <c:gapWidth val="100"/>
        <c:overlap val="-24"/>
        <c:axId val="173934080"/>
        <c:axId val="173935616"/>
      </c:barChart>
      <c:catAx>
        <c:axId val="173934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35616"/>
        <c:crosses val="autoZero"/>
        <c:auto val="1"/>
        <c:lblAlgn val="ctr"/>
        <c:lblOffset val="100"/>
      </c:catAx>
      <c:valAx>
        <c:axId val="173935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3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1E-2"/>
          <c:y val="4.6194218084325472E-2"/>
          <c:w val="0.6748784135971676"/>
          <c:h val="0.854278239315816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7652.3</c:v>
                </c:pt>
                <c:pt idx="1">
                  <c:v>4246.1000000000004</c:v>
                </c:pt>
                <c:pt idx="2">
                  <c:v>4301.2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5980.3</c:v>
                </c:pt>
                <c:pt idx="1">
                  <c:v>6238.4</c:v>
                </c:pt>
                <c:pt idx="2">
                  <c:v>5977.1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174217856"/>
        <c:axId val="174219648"/>
        <c:axId val="0"/>
      </c:bar3DChart>
      <c:catAx>
        <c:axId val="17421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174219648"/>
        <c:crosses val="autoZero"/>
        <c:auto val="1"/>
        <c:lblAlgn val="ctr"/>
        <c:lblOffset val="100"/>
      </c:catAx>
      <c:valAx>
        <c:axId val="174219648"/>
        <c:scaling>
          <c:orientation val="minMax"/>
        </c:scaling>
        <c:delete val="1"/>
        <c:axPos val="l"/>
        <c:numFmt formatCode="0.0" sourceLinked="1"/>
        <c:tickLblPos val="none"/>
        <c:crossAx val="17421785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07"/>
          <c:w val="0.28571428571428636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1.7378280839895014E-2"/>
                  <c:y val="-0.242926916504464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1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84E-2"/>
                  <c:y val="-0.1887820310969457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13E-2"/>
                  <c:y val="5.2928666288311879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783E-2"/>
                  <c:y val="1.3454240398267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6668</c:v>
                </c:pt>
                <c:pt idx="1">
                  <c:v>211.5</c:v>
                </c:pt>
                <c:pt idx="2">
                  <c:v>252.8</c:v>
                </c:pt>
                <c:pt idx="3">
                  <c:v>1815.4</c:v>
                </c:pt>
                <c:pt idx="4">
                  <c:v>796.7</c:v>
                </c:pt>
                <c:pt idx="5">
                  <c:v>3764</c:v>
                </c:pt>
                <c:pt idx="6" formatCode="0.0">
                  <c:v>124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0.45184</cdr:x>
      <cdr:y>0.55967</cdr:y>
    </cdr:from>
    <cdr:to>
      <cdr:x>0.70083</cdr:x>
      <cdr:y>0.78255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1912" y="2870200"/>
          <a:ext cx="2133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Программные </a:t>
          </a:r>
        </a:p>
        <a:p xmlns:a="http://schemas.openxmlformats.org/drawingml/2006/main">
          <a:r>
            <a:rPr lang="ru-RU" sz="2000" b="1" dirty="0" smtClean="0"/>
            <a:t>расходы
95%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0.30067</cdr:x>
      <cdr:y>0</cdr:y>
    </cdr:from>
    <cdr:to>
      <cdr:x>0.54076</cdr:x>
      <cdr:y>0.20307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6512" y="0"/>
          <a:ext cx="2057400" cy="104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000" b="1" dirty="0" smtClean="0"/>
            <a:t>Непрограммные </a:t>
          </a:r>
        </a:p>
        <a:p xmlns:a="http://schemas.openxmlformats.org/drawingml/2006/main">
          <a:pPr algn="ctr" rtl="0"/>
          <a:r>
            <a:rPr lang="ru-RU" sz="2000" b="1" dirty="0" smtClean="0"/>
            <a:t>расходы
5%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ПРОЕКТ  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А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УГЛЕРОДОВСКОГО  ГОРОДСКОГО ПОСЕЛЕНИЯ  НА 2023 и на плановый  период  2024 и 2025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3 -2025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2041028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42686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13632,4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10484,5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1904,7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2023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329441936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2023 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4 775,6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6519,5тыс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106,0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14800" y="38100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0" y="48768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42,5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2023 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252,8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2023 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252,8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2023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211,5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2023 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211,5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2023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1815,4 тыс.рублей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1796,4 тыс.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023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</a:t>
            </a:r>
            <a:r>
              <a:rPr lang="ru-RU" sz="1600" spc="-15" smtClean="0">
                <a:solidFill>
                  <a:schemeClr val="bg1"/>
                </a:solidFill>
                <a:latin typeface="Times New Roman"/>
                <a:cs typeface="Times New Roman"/>
              </a:rPr>
              <a:t>городского поселения, 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проекта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граждан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».</a:t>
            </a:r>
            <a:endParaRPr lang="ru-RU" sz="16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400" spc="-3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 Углеродовского г/</a:t>
            </a:r>
            <a:r>
              <a:rPr lang="ru-RU" sz="14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С.Г.Ильяев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2023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796,7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2023 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3764,0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2023 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13317,9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314,5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10278,3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513,2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9962,9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521,9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2024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2025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2023 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607406253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2023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741075117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2024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2025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883744575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12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2023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13632,4 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13632,4 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278820161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1525936270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316485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427417060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4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186474585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5</a:t>
            </a:r>
            <a:r>
              <a:rPr sz="2000" b="1" spc="-8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1691</TotalTime>
  <Words>737</Words>
  <Application>Microsoft Office PowerPoint</Application>
  <PresentationFormat>Экран (4:3)</PresentationFormat>
  <Paragraphs>178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ПРОЕКТ  БюджетА УГЛЕРОДОВСКОГО  ГОРОДСКОГО ПОСЕЛЕНИЯ  НА 2023 и на плановый  период  2024 и 2025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2023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2023 году</vt:lpstr>
      <vt:lpstr>     Основные направления  расходов бюджета УГЛЕРОДОВСКОГО ГОРОДСКОГО ПОСЕЛЕНИЯ КРАСНОСУЛИНСКОГО РАЙОНА в 2023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2023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2023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БОЖКОВСКОГО СЕЛЬСКОГО ПОСЕЛЕНИЯ КРАСНОСУЛИНСКОГО РАЙОНА в 2023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2023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2023 году</vt:lpstr>
      <vt:lpstr>Доля расходов бюджета в рамках муниципальных программ в общем объеме расходов в 2023 году</vt:lpstr>
      <vt:lpstr>Доля расходов бюджета в рамках муниципальных программ в общем объеме расходов в 2024 году</vt:lpstr>
      <vt:lpstr>Доля расходов бюджета в рамках муниципальных программ в общем объеме расходов в 2025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81</cp:revision>
  <dcterms:created xsi:type="dcterms:W3CDTF">2021-01-18T10:38:10Z</dcterms:created>
  <dcterms:modified xsi:type="dcterms:W3CDTF">2023-02-07T11:34:37Z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