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package" Target="../embeddings/_____Microsoft_Office_Excel8.xlsx"/><Relationship Id="rId1" Type="http://schemas.openxmlformats.org/officeDocument/2006/relationships/themeOverride" Target="../theme/themeOverride1.xml"/><Relationship Id="rId4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depthPercent val="60"/>
      <c:perspective val="100"/>
    </c:view3D>
    <c:floor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40654,6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39661,5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41683,5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40272,9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Лист1!$A$1:$D$2</c:f>
              <c:multiLvlStrCache>
                <c:ptCount val="4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</c:lvl>
                <c:lvl>
                  <c:pt idx="0">
                    <c:v>Доходы</c:v>
                  </c:pt>
                  <c:pt idx="2">
                    <c:v>Расходы</c:v>
                  </c:pt>
                </c:lvl>
              </c:multiLvlStrCache>
            </c:multiLvlStrRef>
          </c:cat>
          <c:val>
            <c:numRef>
              <c:f>Лист1!$A$3:$D$3</c:f>
              <c:numCache>
                <c:formatCode>General</c:formatCode>
                <c:ptCount val="4"/>
                <c:pt idx="0">
                  <c:v>9431.9</c:v>
                </c:pt>
                <c:pt idx="1">
                  <c:v>8519</c:v>
                </c:pt>
                <c:pt idx="2">
                  <c:v>9456.7000000000007</c:v>
                </c:pt>
                <c:pt idx="3">
                  <c:v>9354.5</c:v>
                </c:pt>
              </c:numCache>
            </c:numRef>
          </c:val>
        </c:ser>
        <c:dLbls/>
        <c:gapWidth val="65"/>
        <c:shape val="box"/>
        <c:axId val="147698432"/>
        <c:axId val="147699968"/>
        <c:axId val="97634944"/>
      </c:bar3DChart>
      <c:catAx>
        <c:axId val="1476984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7699968"/>
        <c:crosses val="autoZero"/>
        <c:auto val="1"/>
        <c:lblAlgn val="ctr"/>
        <c:lblOffset val="100"/>
      </c:catAx>
      <c:valAx>
        <c:axId val="1476999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47698432"/>
        <c:crosses val="autoZero"/>
        <c:crossBetween val="between"/>
      </c:valAx>
      <c:serAx>
        <c:axId val="97634944"/>
        <c:scaling>
          <c:orientation val="minMax"/>
        </c:scaling>
        <c:delete val="1"/>
        <c:axPos val="b"/>
        <c:majorTickMark val="none"/>
        <c:tickLblPos val="none"/>
        <c:crossAx val="147699968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6"/>
          <c:dPt>
            <c:idx val="0"/>
            <c:explosion val="8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explosion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39661,5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40272,9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Лист1!$A$2:$B$2</c:f>
              <c:strCache>
                <c:ptCount val="2"/>
                <c:pt idx="0">
                  <c:v>Доходы </c:v>
                </c:pt>
                <c:pt idx="1">
                  <c:v>Расходы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8519</c:v>
                </c:pt>
                <c:pt idx="1">
                  <c:v>9354.5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0259959596970593E-2"/>
          <c:y val="1.3165938769843989E-2"/>
          <c:w val="0.93380009931191033"/>
          <c:h val="0.92613616738399362"/>
        </c:manualLayout>
      </c:layout>
      <c:barChart>
        <c:barDir val="col"/>
        <c:grouping val="clustered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9553,6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13552,5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26839,3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39661,5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9553.6</c:v>
                </c:pt>
                <c:pt idx="1">
                  <c:v>13552.5</c:v>
                </c:pt>
                <c:pt idx="2">
                  <c:v>23839.3</c:v>
                </c:pt>
                <c:pt idx="3">
                  <c:v>39661.5</c:v>
                </c:pt>
              </c:numCache>
            </c:numRef>
          </c:val>
        </c:ser>
        <c:dLbls>
          <c:showVal val="1"/>
        </c:dLbls>
        <c:gapWidth val="41"/>
        <c:axId val="148519168"/>
        <c:axId val="148525056"/>
      </c:barChart>
      <c:catAx>
        <c:axId val="1485191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525056"/>
        <c:crosses val="autoZero"/>
        <c:auto val="1"/>
        <c:lblAlgn val="ctr"/>
        <c:lblOffset val="100"/>
      </c:catAx>
      <c:valAx>
        <c:axId val="1485250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4851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399177063543791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3526,1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36135,4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Лист1!$A$3:$A$4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4013</c:v>
                </c:pt>
                <c:pt idx="1">
                  <c:v>4506.1000000000004</c:v>
                </c:pt>
              </c:numCache>
            </c:numRef>
          </c:val>
        </c:ser>
        <c:dLbls>
          <c:showVal val="1"/>
        </c:dLbls>
        <c:gapWidth val="79"/>
        <c:shape val="box"/>
        <c:axId val="150672896"/>
        <c:axId val="150674432"/>
        <c:axId val="0"/>
      </c:bar3DChart>
      <c:catAx>
        <c:axId val="1506728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674432"/>
        <c:crosses val="autoZero"/>
        <c:auto val="1"/>
        <c:lblAlgn val="ctr"/>
        <c:lblOffset val="100"/>
      </c:catAx>
      <c:valAx>
        <c:axId val="15067443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5067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  <a:r>
              <a:rPr lang="ru-RU" sz="18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неналоговые доходы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6"/>
          <c:dPt>
            <c:idx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Лист1!$A$25:$A$30</c:f>
              <c:strCache>
                <c:ptCount val="6"/>
                <c:pt idx="0">
                  <c:v>НДФЛ 571,8 тыс. руб.</c:v>
                </c:pt>
                <c:pt idx="1">
                  <c:v>Акцизы  821,0 тыс. руб</c:v>
                </c:pt>
                <c:pt idx="2">
                  <c:v>Налоги на имущество  1740,7 тыс.руб.</c:v>
                </c:pt>
                <c:pt idx="3">
                  <c:v>Доходы от использовании имущества 297,5 тыс. руб.</c:v>
                </c:pt>
                <c:pt idx="4">
                  <c:v>Доходы от оказания платных услуг 65,0тыс. руб.</c:v>
                </c:pt>
                <c:pt idx="5">
                  <c:v>Доходы от продажи материальных и нематериальных активов 24,4 тыс. руб.</c:v>
                </c:pt>
              </c:strCache>
            </c:strRef>
          </c:cat>
          <c:val>
            <c:numRef>
              <c:f>Лист1!$B$25:$B$30</c:f>
              <c:numCache>
                <c:formatCode>General</c:formatCode>
                <c:ptCount val="6"/>
                <c:pt idx="0">
                  <c:v>571.79999999999995</c:v>
                </c:pt>
                <c:pt idx="1">
                  <c:v>821</c:v>
                </c:pt>
                <c:pt idx="2">
                  <c:v>1740.7</c:v>
                </c:pt>
                <c:pt idx="3">
                  <c:v>297.5</c:v>
                </c:pt>
                <c:pt idx="4">
                  <c:v>65</c:v>
                </c:pt>
                <c:pt idx="5">
                  <c:v>24.4</c:v>
                </c:pt>
              </c:numCache>
            </c:numRef>
          </c:val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388888888888895E-2"/>
          <c:y val="0.18418343540390789"/>
          <c:w val="0.81388888888888899"/>
          <c:h val="0.39616360454943139"/>
        </c:manualLayout>
      </c:layout>
      <c:pie3DChart>
        <c:varyColors val="1"/>
        <c:ser>
          <c:idx val="0"/>
          <c:order val="0"/>
          <c:explosion val="8"/>
          <c:dPt>
            <c:idx val="0"/>
            <c:explosion val="1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Лист1!$A$38:$A$41</c:f>
              <c:strCache>
                <c:ptCount val="3"/>
                <c:pt idx="0">
                  <c:v>Дотация 6215,6  тыс. руб.</c:v>
                </c:pt>
                <c:pt idx="1">
                  <c:v>Субвенции бюджетам бюджетной системы РФ 240,2 тыс.руб.</c:v>
                </c:pt>
                <c:pt idx="2">
                  <c:v>Иные межбюджетные трансферты 29679,4 тыс. руб.  </c:v>
                </c:pt>
              </c:strCache>
            </c:strRef>
          </c:cat>
          <c:val>
            <c:numRef>
              <c:f>Лист1!$B$38:$B$41</c:f>
              <c:numCache>
                <c:formatCode>General</c:formatCode>
                <c:ptCount val="4"/>
                <c:pt idx="0">
                  <c:v>6215.6</c:v>
                </c:pt>
                <c:pt idx="1">
                  <c:v>240.4</c:v>
                </c:pt>
                <c:pt idx="2">
                  <c:v>29679.4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0348415306588279"/>
          <c:w val="1"/>
          <c:h val="0.46328317430180688"/>
        </c:manualLayout>
      </c:layout>
      <c:pie3DChart>
        <c:varyColors val="1"/>
        <c:ser>
          <c:idx val="0"/>
          <c:order val="0"/>
          <c:explosion val="8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Лист1!$A$55:$A$61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</c:strCache>
            </c:strRef>
          </c:cat>
          <c:val>
            <c:numRef>
              <c:f>Лист1!$B$55:$B$61</c:f>
              <c:numCache>
                <c:formatCode>General</c:formatCode>
                <c:ptCount val="7"/>
                <c:pt idx="0">
                  <c:v>5783.2</c:v>
                </c:pt>
                <c:pt idx="1">
                  <c:v>240.2</c:v>
                </c:pt>
                <c:pt idx="2">
                  <c:v>195.5</c:v>
                </c:pt>
                <c:pt idx="3">
                  <c:v>1823.4</c:v>
                </c:pt>
                <c:pt idx="4">
                  <c:v>28964.3</c:v>
                </c:pt>
                <c:pt idx="5" formatCode="0.0">
                  <c:v>14</c:v>
                </c:pt>
                <c:pt idx="6">
                  <c:v>3127.9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351753585149687"/>
          <c:y val="0.6754016314462189"/>
          <c:w val="0.71243352733082266"/>
          <c:h val="0.3081431080747820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78787380854079"/>
          <c:y val="2.8002394936397276E-2"/>
          <c:w val="0.85809484274799674"/>
          <c:h val="0.53692497623204027"/>
        </c:manualLayout>
      </c:layout>
      <c:pie3DChart>
        <c:varyColors val="1"/>
        <c:ser>
          <c:idx val="0"/>
          <c:order val="0"/>
          <c:explosion val="6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Лист1!$A$76:$A$82</c:f>
              <c:strCache>
                <c:ptCount val="7"/>
                <c:pt idx="0">
                  <c:v>Управление муниципальными финансами</c:v>
                </c:pt>
                <c:pt idx="1">
                  <c:v>Муниципальная политика</c:v>
                </c:pt>
                <c:pt idx="2">
                  <c:v>Защита населения и территории от чрезвычайных ситуаций, обеспечение пожарной безопасности и безопасности людей на водных объектах</c:v>
                </c:pt>
                <c:pt idx="3">
                  <c:v>Развитие транспортной системы</c:v>
                </c:pt>
                <c:pt idx="4">
                  <c:v>Благоустройство территории и жилищно-коммунальное хозяйство</c:v>
                </c:pt>
                <c:pt idx="5">
                  <c:v>Развитие культуры</c:v>
                </c:pt>
                <c:pt idx="6">
                  <c:v>Переселение</c:v>
                </c:pt>
              </c:strCache>
            </c:strRef>
          </c:cat>
          <c:val>
            <c:numRef>
              <c:f>Лист1!$B$76:$B$82</c:f>
              <c:numCache>
                <c:formatCode>General</c:formatCode>
                <c:ptCount val="7"/>
                <c:pt idx="0">
                  <c:v>4851.8</c:v>
                </c:pt>
                <c:pt idx="1">
                  <c:v>172.4</c:v>
                </c:pt>
                <c:pt idx="2">
                  <c:v>195.5</c:v>
                </c:pt>
                <c:pt idx="3">
                  <c:v>1808.4</c:v>
                </c:pt>
                <c:pt idx="4">
                  <c:v>1388.6</c:v>
                </c:pt>
                <c:pt idx="5">
                  <c:v>3127.9</c:v>
                </c:pt>
                <c:pt idx="6">
                  <c:v>27575.7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181643953359562E-2"/>
          <c:y val="0.50383123676175257"/>
          <c:w val="0.93860360179758429"/>
          <c:h val="0.4961687632382474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22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388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373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50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737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149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97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547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925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87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6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B59D9-5305-4FCF-BAFC-19B556728EB0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151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918" y="201704"/>
            <a:ext cx="11833411" cy="639923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0776" y="4316506"/>
            <a:ext cx="9076764" cy="227255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Углеродовского городского поселения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Красносулинского района за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06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бюджета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Углеродовского городского поселения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81509498"/>
              </p:ext>
            </p:extLst>
          </p:nvPr>
        </p:nvGraphicFramePr>
        <p:xfrm>
          <a:off x="1438835" y="1680883"/>
          <a:ext cx="9601200" cy="4733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573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84341" y="3899646"/>
            <a:ext cx="2837330" cy="28373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Углеродовского городского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составил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611,4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54752577"/>
              </p:ext>
            </p:extLst>
          </p:nvPr>
        </p:nvGraphicFramePr>
        <p:xfrm>
          <a:off x="2057400" y="2057399"/>
          <a:ext cx="8081682" cy="4356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8128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47867714"/>
              </p:ext>
            </p:extLst>
          </p:nvPr>
        </p:nvGraphicFramePr>
        <p:xfrm>
          <a:off x="1395956" y="1559859"/>
          <a:ext cx="8552329" cy="5298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7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доходов в бюджет по годам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1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Углеродовского городского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8384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0321585"/>
              </p:ext>
            </p:extLst>
          </p:nvPr>
        </p:nvGraphicFramePr>
        <p:xfrm>
          <a:off x="1089212" y="1304365"/>
          <a:ext cx="9076764" cy="466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3781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дарниковского сельского поселения в 2020 году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7842302"/>
              </p:ext>
            </p:extLst>
          </p:nvPr>
        </p:nvGraphicFramePr>
        <p:xfrm>
          <a:off x="582705" y="1240971"/>
          <a:ext cx="585075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61640391"/>
              </p:ext>
            </p:extLst>
          </p:nvPr>
        </p:nvGraphicFramePr>
        <p:xfrm>
          <a:off x="6284258" y="2084294"/>
          <a:ext cx="4997823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6519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3847" cy="118128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Углеродовского городского поселения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разделам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1368618"/>
              </p:ext>
            </p:extLst>
          </p:nvPr>
        </p:nvGraphicFramePr>
        <p:xfrm>
          <a:off x="838200" y="1546225"/>
          <a:ext cx="10515600" cy="463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2991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318" y="457200"/>
            <a:ext cx="4034116" cy="116989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Дорожное хозяйство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1808,4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10" r="6610"/>
          <a:stretch>
            <a:fillRect/>
          </a:stretch>
        </p:blipFill>
        <p:spPr>
          <a:xfrm>
            <a:off x="7514164" y="126814"/>
            <a:ext cx="4413378" cy="303324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2660" y="4343400"/>
            <a:ext cx="6521822" cy="2138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3127,9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- 28964,3 тыс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388" y="1573304"/>
            <a:ext cx="3904130" cy="26027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5506" y="3316064"/>
            <a:ext cx="4101354" cy="347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01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4813"/>
            <a:ext cx="10515600" cy="847163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968189"/>
            <a:ext cx="10515600" cy="91439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программ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Углеродовского городского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составили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39120,4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 (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96,55%).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8205293"/>
              </p:ext>
            </p:extLst>
          </p:nvPr>
        </p:nvGraphicFramePr>
        <p:xfrm>
          <a:off x="470647" y="1694329"/>
          <a:ext cx="10650071" cy="4988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70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122</Words>
  <Application>Microsoft Office PowerPoint</Application>
  <PresentationFormat>Произвольный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Отчет об исполнении бюджета Углеродовского городского поселения Красносулинского района за 2021 год</vt:lpstr>
      <vt:lpstr>Итоги исполнения бюджета Углеродовского городского поселения за 2021 год</vt:lpstr>
      <vt:lpstr>Дефицит бюджета Углеродовского городского поселения составил – 611,4 тыс. рублей</vt:lpstr>
      <vt:lpstr>Динамика поступления доходов в бюджет по годам</vt:lpstr>
      <vt:lpstr>Доходы бюджет Углеродовского городского поселения в 2021 г.</vt:lpstr>
      <vt:lpstr>Структура доходов Ударниковского сельского поселения в 2020 году </vt:lpstr>
      <vt:lpstr>Расходы бюджета Углеродовского городского поселения в 2021 году по разделам</vt:lpstr>
      <vt:lpstr>Дорожное хозяйство – 1808,4 тыс. рублей</vt:lpstr>
      <vt:lpstr>Муниципальные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Ударниковского сельского поселения Красносулинского района за 2017 год</dc:title>
  <dc:creator>2</dc:creator>
  <cp:lastModifiedBy>Бухгалтерия</cp:lastModifiedBy>
  <cp:revision>45</cp:revision>
  <dcterms:created xsi:type="dcterms:W3CDTF">2018-04-16T07:07:17Z</dcterms:created>
  <dcterms:modified xsi:type="dcterms:W3CDTF">2023-01-27T06:33:24Z</dcterms:modified>
</cp:coreProperties>
</file>