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charts/style7.xml" ContentType="application/vnd.ms-office.chartstyle+xml"/>
  <Override PartName="/ppt/charts/colors10.xml" ContentType="application/vnd.ms-office.chartcolorstyl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77" d="100"/>
          <a:sy n="77" d="100"/>
        </p:scale>
        <p:origin x="-102" y="-6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- 4914,4 тыс. рублей</c:v>
                </c:pt>
                <c:pt idx="1">
                  <c:v>Дотации бюджетам городских поселений -5588,7 тыс. рублей</c:v>
                </c:pt>
                <c:pt idx="2">
                  <c:v>Субвенции - 241,9 тыс. рублей</c:v>
                </c:pt>
                <c:pt idx="3">
                  <c:v>Иные межбюджетные трансферты - 11711,9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4914.4000000000005</c:v>
                </c:pt>
                <c:pt idx="1">
                  <c:v>5588.7</c:v>
                </c:pt>
                <c:pt idx="2">
                  <c:v>241.9</c:v>
                </c:pt>
                <c:pt idx="3">
                  <c:v>11711.9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7280621172353465"/>
          <c:y val="0.10142310056641544"/>
          <c:w val="0.51947773889374937"/>
          <c:h val="0.870549048938994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6.1728395061728392E-3"/>
                  <c:y val="7.6437585969462698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Развитие культуры, физической культуры и спорта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1769.7</c:v>
                </c:pt>
                <c:pt idx="1">
                  <c:v>4740.3</c:v>
                </c:pt>
                <c:pt idx="2" formatCode="0.0">
                  <c:v>124</c:v>
                </c:pt>
                <c:pt idx="3">
                  <c:v>12547.3</c:v>
                </c:pt>
                <c:pt idx="4">
                  <c:v>127.6</c:v>
                </c:pt>
                <c:pt idx="5">
                  <c:v>2906.3</c:v>
                </c:pt>
              </c:numCache>
            </c:numRef>
          </c:val>
        </c:ser>
        <c:dLbls>
          <c:showVal val="1"/>
        </c:dLbls>
        <c:gapWidth val="79"/>
        <c:axId val="164558720"/>
        <c:axId val="164560256"/>
      </c:barChart>
      <c:catAx>
        <c:axId val="164558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560256"/>
        <c:crosses val="autoZero"/>
        <c:auto val="1"/>
        <c:lblAlgn val="ctr"/>
        <c:lblOffset val="100"/>
      </c:catAx>
      <c:valAx>
        <c:axId val="1645602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6455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22205.200000000001</c:v>
                </c:pt>
                <c:pt idx="1">
                  <c:v>251.7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9372.4</c:v>
                </c:pt>
                <c:pt idx="1">
                  <c:v>494.3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9488.7999999999975</c:v>
                </c:pt>
                <c:pt idx="1">
                  <c:v>756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rotY val="54"/>
      <c:depthPercent val="100"/>
      <c:perspective val="30"/>
    </c:view3D>
    <c:plotArea>
      <c:layout>
        <c:manualLayout>
          <c:layoutTarget val="inner"/>
          <c:xMode val="edge"/>
          <c:yMode val="edge"/>
          <c:x val="8.9435972511992992E-2"/>
          <c:y val="5.578128212654021E-2"/>
          <c:w val="0.83796307404266723"/>
          <c:h val="0.487637987394892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- 3889,9 тыс. рублей</c:v>
                </c:pt>
                <c:pt idx="1">
                  <c:v>Дотации бюджетам городских поселений-5506,7 тыс. рублей</c:v>
                </c:pt>
                <c:pt idx="2">
                  <c:v>Субвенции - 249,5 тыс. рублей</c:v>
                </c:pt>
                <c:pt idx="3">
                  <c:v>Иные межбюджетные трансферты -220,6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3889.9</c:v>
                </c:pt>
                <c:pt idx="1">
                  <c:v>5506.7</c:v>
                </c:pt>
                <c:pt idx="2">
                  <c:v>249.5</c:v>
                </c:pt>
                <c:pt idx="3">
                  <c:v>220.6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8683822302264428E-2"/>
          <c:y val="0.46190056238518462"/>
          <c:w val="0.8570716160385522"/>
          <c:h val="0.5118337693422774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- 4010,1 тыс. рублей</c:v>
                </c:pt>
                <c:pt idx="1">
                  <c:v>Дотации бюджетам городских поселений - 5756,3 тыс. рублей</c:v>
                </c:pt>
                <c:pt idx="2">
                  <c:v>Субвенции - 257,8 тыс. рублей</c:v>
                </c:pt>
                <c:pt idx="3">
                  <c:v>Иные межбюджетные трансферты - 220,6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4010.1</c:v>
                </c:pt>
                <c:pt idx="1">
                  <c:v>5756.3</c:v>
                </c:pt>
                <c:pt idx="2">
                  <c:v>257.8</c:v>
                </c:pt>
                <c:pt idx="3">
                  <c:v>220.6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471246980075006"/>
          <c:w val="1"/>
          <c:h val="0.311774014289213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140900356205524"/>
          <c:y val="2.8932547224700404E-2"/>
          <c:w val="0.51859099643794526"/>
          <c:h val="0.892840269966253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3E-2"/>
                  <c:y val="-2.934276763538435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-878,4тыс. рублей</c:v>
                </c:pt>
                <c:pt idx="1">
                  <c:v>Акцизы - 845,7 тыс. рублей</c:v>
                </c:pt>
                <c:pt idx="2">
                  <c:v>Налог на имущество физических лиц - 123,8 тыс. рублей</c:v>
                </c:pt>
                <c:pt idx="3">
                  <c:v>Земельный налог -1867,0 тыс. рублей</c:v>
                </c:pt>
                <c:pt idx="4">
                  <c:v>Доходы от использования имущества, находящегося в муниципальной собственности - 305,5 тыс. рублей</c:v>
                </c:pt>
                <c:pt idx="5">
                  <c:v>Транспортный налог -894,0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878.4</c:v>
                </c:pt>
                <c:pt idx="1">
                  <c:v>845.7</c:v>
                </c:pt>
                <c:pt idx="2">
                  <c:v>123.8</c:v>
                </c:pt>
                <c:pt idx="3">
                  <c:v>1867</c:v>
                </c:pt>
                <c:pt idx="4">
                  <c:v>305.5</c:v>
                </c:pt>
                <c:pt idx="5">
                  <c:v>894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2022E-3"/>
          <c:y val="6.400306009925007E-6"/>
          <c:w val="0.48236161886014295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24"/>
          <c:y val="2.8932547224700404E-2"/>
          <c:w val="0.51859099643794526"/>
          <c:h val="0.892840269966253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78E-3"/>
                  <c:y val="-6.543371673676259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- 595,6 тыс. рублей</c:v>
                </c:pt>
                <c:pt idx="1">
                  <c:v>Акцизы - 858,5 тыс. рублей</c:v>
                </c:pt>
                <c:pt idx="2">
                  <c:v>Налог на имущество физических лиц - 123,8 тыс. рублей</c:v>
                </c:pt>
                <c:pt idx="3">
                  <c:v>Земельный налог -1067,0 тыс. рублей</c:v>
                </c:pt>
                <c:pt idx="4">
                  <c:v>Доходы от использования имущества, находящегося в муниципальной собственности - 315,2 тыс. рублей</c:v>
                </c:pt>
                <c:pt idx="5">
                  <c:v>Транспортный налог -929,8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595.6</c:v>
                </c:pt>
                <c:pt idx="1">
                  <c:v>858.5</c:v>
                </c:pt>
                <c:pt idx="2">
                  <c:v>123.8</c:v>
                </c:pt>
                <c:pt idx="3">
                  <c:v>1067</c:v>
                </c:pt>
                <c:pt idx="4">
                  <c:v>315.2</c:v>
                </c:pt>
                <c:pt idx="5">
                  <c:v>929.8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19E-6"/>
          <c:w val="0.48236161886014295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140900356205524"/>
          <c:y val="2.8932547224700404E-2"/>
          <c:w val="0.51859099643794526"/>
          <c:h val="0.892840269966253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- 662,1тыс. рублей</c:v>
                </c:pt>
                <c:pt idx="1">
                  <c:v>Акцизы-864,8</c:v>
                </c:pt>
                <c:pt idx="2">
                  <c:v>Налог на имущество физических лиц - 123,8</c:v>
                </c:pt>
                <c:pt idx="3">
                  <c:v>Земельный налог - 1067,0 тыс. рублей</c:v>
                </c:pt>
                <c:pt idx="4">
                  <c:v>Доходы от использования имущества, находящегося в муниципальной собственности -325,3 тыс. рублей</c:v>
                </c:pt>
                <c:pt idx="5">
                  <c:v>Транспортный налог-942,1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662.1</c:v>
                </c:pt>
                <c:pt idx="1">
                  <c:v>864.8</c:v>
                </c:pt>
                <c:pt idx="2">
                  <c:v>123.8</c:v>
                </c:pt>
                <c:pt idx="3">
                  <c:v>1067</c:v>
                </c:pt>
                <c:pt idx="4">
                  <c:v>942.1</c:v>
                </c:pt>
                <c:pt idx="5">
                  <c:v>1017.7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19E-6"/>
          <c:w val="0.48236161886014295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 (отчет)</c:v>
                </c:pt>
                <c:pt idx="1">
                  <c:v>2020 год (отчет)</c:v>
                </c:pt>
                <c:pt idx="2">
                  <c:v>2021 год (отчет)</c:v>
                </c:pt>
                <c:pt idx="3">
                  <c:v>2023 год (прогноз)</c:v>
                </c:pt>
                <c:pt idx="4">
                  <c:v>2024 год (прогноз)</c:v>
                </c:pt>
                <c:pt idx="5">
                  <c:v>2025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521.1</c:v>
                </c:pt>
                <c:pt idx="1">
                  <c:v>580.6</c:v>
                </c:pt>
                <c:pt idx="2">
                  <c:v>571.79999999999995</c:v>
                </c:pt>
                <c:pt idx="3">
                  <c:v>878.4</c:v>
                </c:pt>
                <c:pt idx="4">
                  <c:v>595.6</c:v>
                </c:pt>
                <c:pt idx="5">
                  <c:v>662.1</c:v>
                </c:pt>
              </c:numCache>
            </c:numRef>
          </c:val>
        </c:ser>
        <c:dLbls>
          <c:showVal val="1"/>
        </c:dLbls>
        <c:gapWidth val="100"/>
        <c:overlap val="-24"/>
        <c:axId val="141208960"/>
        <c:axId val="141038720"/>
      </c:barChart>
      <c:catAx>
        <c:axId val="141208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038720"/>
        <c:crosses val="autoZero"/>
        <c:auto val="1"/>
        <c:lblAlgn val="ctr"/>
        <c:lblOffset val="100"/>
      </c:catAx>
      <c:valAx>
        <c:axId val="141038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20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5704992130339503E-2"/>
          <c:y val="4.6194218084325472E-2"/>
          <c:w val="0.67487841359716727"/>
          <c:h val="0.8542782393158164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4914.4000000000005</c:v>
                </c:pt>
                <c:pt idx="1">
                  <c:v>3889.9</c:v>
                </c:pt>
                <c:pt idx="2">
                  <c:v>4010.1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5588.7</c:v>
                </c:pt>
                <c:pt idx="1">
                  <c:v>5506.7</c:v>
                </c:pt>
                <c:pt idx="2">
                  <c:v>5756.3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gapWidth val="134"/>
        <c:gapDepth val="82"/>
        <c:shape val="box"/>
        <c:axId val="140014336"/>
        <c:axId val="140015872"/>
        <c:axId val="0"/>
      </c:bar3DChart>
      <c:catAx>
        <c:axId val="140014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140015872"/>
        <c:crosses val="autoZero"/>
        <c:auto val="1"/>
        <c:lblAlgn val="ctr"/>
        <c:lblOffset val="100"/>
      </c:catAx>
      <c:valAx>
        <c:axId val="140015872"/>
        <c:scaling>
          <c:orientation val="minMax"/>
        </c:scaling>
        <c:delete val="1"/>
        <c:axPos val="l"/>
        <c:numFmt formatCode="0.0" sourceLinked="1"/>
        <c:tickLblPos val="none"/>
        <c:crossAx val="140014336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901"/>
          <c:w val="0.28571428571428625"/>
          <c:h val="0.59507042253521125"/>
        </c:manualLayout>
      </c:layout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69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3.489391951006126E-3"/>
                  <c:y val="-0.24292691650446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09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856E-2"/>
                  <c:y val="-0.18878203109694566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1793088363954511E-2"/>
                  <c:y val="5.292866628831187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762E-2"/>
                  <c:y val="1.3454240398267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4740.3</c:v>
                </c:pt>
                <c:pt idx="1">
                  <c:v>127.6</c:v>
                </c:pt>
                <c:pt idx="2">
                  <c:v>241.87</c:v>
                </c:pt>
                <c:pt idx="3">
                  <c:v>1769.7</c:v>
                </c:pt>
                <c:pt idx="4">
                  <c:v>12547.3</c:v>
                </c:pt>
                <c:pt idx="5">
                  <c:v>2906.3</c:v>
                </c:pt>
                <c:pt idx="6">
                  <c:v>124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27.01.2023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УГЛЕРОДОВСКОГО ГОРОДСКОГО ПОСЕЛЕНИЯ НА 2022 и на плановый  период  2023 и 2024 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32" y="5334000"/>
            <a:ext cx="886714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Утвержден решением Собрания депутатов Углеродовского городского поселения от 23.12.2021 №20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2 -2024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8668571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7434784"/>
              </p:ext>
            </p:extLst>
          </p:nvPr>
        </p:nvGraphicFramePr>
        <p:xfrm>
          <a:off x="381000" y="805622"/>
          <a:ext cx="7992381" cy="522308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22456,9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9866,7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10244,8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4740,3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4382,8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1769,7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12547,3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2906,3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636760245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2022 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7" y="2586037"/>
            <a:ext cx="25034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4 740,3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1" y="4221088"/>
            <a:ext cx="2553494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4685,3 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477000" y="4165525"/>
            <a:ext cx="2514600" cy="2503835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45,0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989684" y="296622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67200" y="38862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0" y="48768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10,0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2022 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241,7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2022 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241,7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2022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127,6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2021 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127,6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2022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1769,7 тыс. рублей – Дорожный фонд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поселения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211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ная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от 23.12.2021 № 20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r>
              <a:rPr sz="1600" spc="15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270375">
              <a:lnSpc>
                <a:spcPct val="100000"/>
              </a:lnSpc>
              <a:spcBef>
                <a:spcPts val="1320"/>
              </a:spcBef>
              <a:tabLst>
                <a:tab pos="6712584" algn="l"/>
              </a:tabLst>
            </a:pPr>
            <a:r>
              <a:rPr sz="14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С.Г.Ильяев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2022 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12547,3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БОЖКОВСКОГО СЕЛЬСКОГО ПОСЕЛЕНИЯ КРАСНОСУЛИНСКОГО РАЙОНА в 2022 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2906,3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2022 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124,0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22205,2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251,7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9488,8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756,0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9372,4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494,3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2022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2023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2024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2022 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3794356319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2022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0347226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2023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2024 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240794162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124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2022</a:t>
            </a:r>
            <a:r>
              <a:rPr lang="ru-RU" sz="2800" b="1" u="heavy" cap="none" spc="-10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 flipH="1">
            <a:off x="3505195" y="3048000"/>
            <a:ext cx="2057397" cy="1981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22 456,9 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22 456,9 тыс.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</a:t>
            </a:r>
            <a:r>
              <a:rPr sz="2000" b="1" spc="-8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1476066370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sz="2000" b="1" spc="-40" dirty="0" smtClean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496558917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r>
              <a:rPr sz="2000" b="1" spc="-40" dirty="0" smtClean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2860536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000" b="1" spc="-8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2058762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3</a:t>
            </a:r>
            <a:r>
              <a:rPr sz="2000" b="1" spc="-8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412925337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4</a:t>
            </a:r>
            <a:r>
              <a:rPr sz="2000" b="1" spc="-40" dirty="0" smtClean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1663</TotalTime>
  <Words>753</Words>
  <Application>Microsoft Office PowerPoint</Application>
  <PresentationFormat>Экран (4:3)</PresentationFormat>
  <Paragraphs>177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Бюджет УГЛЕРОДОВСКОГО ГОРОДСКОГО ПОСЕЛЕНИЯ НА 2022 и на плановый  период  2023 и 2024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2022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 расходов бюджета УГЛЕРОДОВСКОГО ГОРОДСКОГО поселения в 2022 году</vt:lpstr>
      <vt:lpstr>     Основные направления  расходов бюджета УГЛЕРОДОВСКОГО ГОРОДСКОГО ПОСЕЛЕНИЯ КРАСНОСУЛИНСКОГО РАЙОНА в 2022 году по разделу 0100  «ОБЩЕГОСУДАРСТВЕННЫЕ ВОПРОСЫ»</vt:lpstr>
      <vt:lpstr>Слайд 15</vt:lpstr>
      <vt:lpstr>     Основные направления  расходов бюджета УГЛЕРОДОВСКОГО ГОРОДСКОГО ПОСЕЛЕНИЯ КРАСНОСУЛИНСКОГО РАЙОНА в 2022 году по разделу 0200  «НАЦИОНАЛЬНАЯ ОБОРОНА»</vt:lpstr>
      <vt:lpstr>Слайд 17</vt:lpstr>
      <vt:lpstr>     Основные направления  расходов бюджета УГЛЕРОДОВСКОГО ГОРОДСКОГО ПОСЕЛЕНИЯ КРАСНОСУЛИНСКОГО РАЙОНА в 2021 году по разделу 0300  «НАЦИОНАЛЬНАЯ БЕЗОПАСНОСТЬ И ПРАВООХРАНИТЕЛЬНАЯ ДЕЯТЕЛЬНОСТЬ»</vt:lpstr>
      <vt:lpstr>Слайд 19</vt:lpstr>
      <vt:lpstr>Слайд 20</vt:lpstr>
      <vt:lpstr>     Основные направления  расходов бюджета БОЖКОВСКОГО СЕЛЬСКОГО ПОСЕЛЕНИЯ КРАСНОСУЛИНСКОГО РАЙОНА в 2022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2022 году по разделу 1000  «СОЦИАЛЬНАЯ ПОЛИТИКА»</vt:lpstr>
      <vt:lpstr>Слайд 23</vt:lpstr>
      <vt:lpstr>Расходы бюджета УГЛЕРОДОВСКОГО ГОРОДСКОГО поселения в рамках  муниципальных  программ в 2022 году</vt:lpstr>
      <vt:lpstr>Доля расходов бюджета в рамках муниципальных программ в общем объеме расходов в 2022 году</vt:lpstr>
      <vt:lpstr>Доля расходов бюджета в рамках муниципальных программ в общем объеме расходов в 2023 году</vt:lpstr>
      <vt:lpstr>Доля расходов бюджета в рамках муниципальных программ в общем объеме расходов в 2024 году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Бухгалтерия</cp:lastModifiedBy>
  <cp:revision>75</cp:revision>
  <dcterms:created xsi:type="dcterms:W3CDTF">2021-01-18T10:38:10Z</dcterms:created>
  <dcterms:modified xsi:type="dcterms:W3CDTF">2023-01-27T09:38:06Z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